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43"/>
  </p:notesMasterIdLst>
  <p:sldIdLst>
    <p:sldId id="276" r:id="rId2"/>
    <p:sldId id="257" r:id="rId3"/>
    <p:sldId id="277" r:id="rId4"/>
    <p:sldId id="278" r:id="rId5"/>
    <p:sldId id="279" r:id="rId6"/>
    <p:sldId id="281" r:id="rId7"/>
    <p:sldId id="282" r:id="rId8"/>
    <p:sldId id="322" r:id="rId9"/>
    <p:sldId id="284" r:id="rId10"/>
    <p:sldId id="285" r:id="rId11"/>
    <p:sldId id="324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3" r:id="rId37"/>
    <p:sldId id="326" r:id="rId38"/>
    <p:sldId id="316" r:id="rId39"/>
    <p:sldId id="317" r:id="rId40"/>
    <p:sldId id="270" r:id="rId41"/>
    <p:sldId id="27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8FEC30-ADAF-4402-845C-74FB9E7DF31F}">
          <p14:sldIdLst>
            <p14:sldId id="276"/>
            <p14:sldId id="257"/>
            <p14:sldId id="277"/>
            <p14:sldId id="278"/>
            <p14:sldId id="279"/>
            <p14:sldId id="281"/>
            <p14:sldId id="282"/>
            <p14:sldId id="322"/>
            <p14:sldId id="284"/>
            <p14:sldId id="285"/>
            <p14:sldId id="32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</p14:sldIdLst>
        </p14:section>
        <p14:section name="Раздел без заголовка" id="{3F0ABFCB-DDB7-4D6C-8D30-84AB3ED83CAA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26"/>
            <p14:sldId id="316"/>
            <p14:sldId id="317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66FF"/>
    <a:srgbClr val="33CC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прикреплённого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года, человек</a:t>
            </a:r>
          </a:p>
        </c:rich>
      </c:tx>
      <c:layout>
        <c:manualLayout>
          <c:xMode val="edge"/>
          <c:yMode val="edge"/>
          <c:x val="0.12549558116829601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численности прикреплённого населения на конец года, человек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8.8540755322251471E-3"/>
                  <c:y val="-3.56142982127238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39682</c:v>
                </c:pt>
                <c:pt idx="1">
                  <c:v>39527</c:v>
                </c:pt>
                <c:pt idx="2">
                  <c:v>40457</c:v>
                </c:pt>
                <c:pt idx="3">
                  <c:v>40338</c:v>
                </c:pt>
                <c:pt idx="4">
                  <c:v>41397</c:v>
                </c:pt>
                <c:pt idx="5">
                  <c:v>41823</c:v>
                </c:pt>
                <c:pt idx="6">
                  <c:v>41451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35360"/>
        <c:axId val="121936896"/>
      </c:lineChart>
      <c:catAx>
        <c:axId val="1219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936896"/>
        <c:crosses val="autoZero"/>
        <c:auto val="1"/>
        <c:lblAlgn val="ctr"/>
        <c:lblOffset val="100"/>
        <c:noMultiLvlLbl val="0"/>
      </c:catAx>
      <c:valAx>
        <c:axId val="1219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93536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Пермский </a:t>
            </a:r>
            <a:r>
              <a:rPr lang="ru-RU" sz="1800" dirty="0" smtClean="0"/>
              <a:t>край 2018 г</a:t>
            </a:r>
            <a:endParaRPr lang="ru-RU" sz="18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635623246704696"/>
          <c:w val="0.61747713827493544"/>
          <c:h val="0.7722282149834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6662666086051425"/>
                  <c:y val="-0.1669867543929874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524306182490197E-2"/>
                  <c:y val="0.1116269837667241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Болезни органов кровообращения</c:v>
                </c:pt>
                <c:pt idx="1">
                  <c:v>Травмы</c:v>
                </c:pt>
                <c:pt idx="2">
                  <c:v>Новообразования</c:v>
                </c:pt>
                <c:pt idx="3">
                  <c:v>пищеварение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37.1</c:v>
                </c:pt>
                <c:pt idx="1">
                  <c:v>24.1</c:v>
                </c:pt>
                <c:pt idx="2">
                  <c:v>12.7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1810439433552189"/>
          <c:y val="0.18509924584063822"/>
          <c:w val="0.35953675954157338"/>
          <c:h val="0.814900754159361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40861483710259E-2"/>
          <c:y val="7.3756851090619566E-2"/>
          <c:w val="0.92273757920377997"/>
          <c:h val="0.40509156390030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 2018 г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  <a:tileRect/>
            </a:gra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сердечно-сосудистые заболевания</c:v>
                </c:pt>
                <c:pt idx="1">
                  <c:v>травмы</c:v>
                </c:pt>
                <c:pt idx="2">
                  <c:v>новообразования</c:v>
                </c:pt>
                <c:pt idx="3">
                  <c:v>органы пищеварения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29.3</c:v>
                </c:pt>
                <c:pt idx="1">
                  <c:v>25.2</c:v>
                </c:pt>
                <c:pt idx="2">
                  <c:v>8.8000000000000007</c:v>
                </c:pt>
                <c:pt idx="3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Добрянка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99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сердечно-сосудистые заболевания</c:v>
                </c:pt>
                <c:pt idx="1">
                  <c:v>травмы</c:v>
                </c:pt>
                <c:pt idx="2">
                  <c:v>новообразования</c:v>
                </c:pt>
                <c:pt idx="3">
                  <c:v>органы пищеварения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39.5</c:v>
                </c:pt>
                <c:pt idx="1">
                  <c:v>23.6</c:v>
                </c:pt>
                <c:pt idx="2">
                  <c:v>12.4</c:v>
                </c:pt>
                <c:pt idx="3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3085824"/>
        <c:axId val="133087616"/>
      </c:barChart>
      <c:catAx>
        <c:axId val="1330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33087616"/>
        <c:crosses val="autoZero"/>
        <c:auto val="1"/>
        <c:lblAlgn val="ctr"/>
        <c:lblOffset val="100"/>
        <c:noMultiLvlLbl val="0"/>
      </c:catAx>
      <c:valAx>
        <c:axId val="133087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996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085824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6.1298282596565197E-3"/>
          <c:y val="0.61133511067022139"/>
          <c:w val="0.93957478455688903"/>
          <c:h val="0.142161887782895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57718328687175"/>
          <c:y val="4.0700800724782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8030040439047E-3"/>
          <c:y val="0.27541098785940987"/>
          <c:w val="0.65202101488533781"/>
          <c:h val="0.69219099675666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8.1904650202251031E-2"/>
                  <c:y val="-0.1338059660037773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66949777345247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97249520748125"/>
          <c:y val="0.30780885457171425"/>
          <c:w val="0.65202101488533781"/>
          <c:h val="0.69219099675666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66949777345247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97249520748125"/>
          <c:y val="0.30780885457171425"/>
          <c:w val="0.65202101488533781"/>
          <c:h val="0.69219099675666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6.7650554675118865E-2"/>
                  <c:y val="-0.122048013183720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26,2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26.2</c:v>
                </c:pt>
                <c:pt idx="1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Добрянка</a:t>
            </a:r>
            <a:r>
              <a:rPr lang="ru-RU" baseline="0" dirty="0" smtClean="0"/>
              <a:t> 2019 год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259775942166064E-2"/>
          <c:y val="0"/>
          <c:w val="0.8195856775009847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explosion val="32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0652608909873752E-2"/>
                  <c:y val="-5.8533531341146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025221621504688"/>
                  <c:y val="6.21906216946763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70575020383817"/>
                  <c:y val="-7.0350324255601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острый инфаркт миокарда</c:v>
                </c:pt>
                <c:pt idx="1">
                  <c:v>ишемическая болезнь сердца</c:v>
                </c:pt>
                <c:pt idx="2">
                  <c:v>цереброваскулярные болезни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5.8999999999999997E-2</c:v>
                </c:pt>
                <c:pt idx="1">
                  <c:v>0.56699999999999995</c:v>
                </c:pt>
                <c:pt idx="2">
                  <c:v>0.157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22346710693421382"/>
          <c:y val="0.77327445889277269"/>
          <c:w val="0.55467530268393872"/>
          <c:h val="0.213293707661962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Добрянка, </a:t>
            </a: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6897293646434983"/>
          <c:y val="3.355048687832532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Добрянка, 2018 год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7.3781466793036418E-2"/>
                  <c:y val="-0.11849023689637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246562048976011E-2"/>
                  <c:y val="-5.173423435323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423502029985695E-3"/>
                  <c:y val="-3.55027553667570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 </a:t>
                    </a:r>
                    <a:r>
                      <a:rPr lang="en-US" dirty="0" smtClean="0"/>
                      <a:t>8,3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рак лёгкого</c:v>
                </c:pt>
                <c:pt idx="1">
                  <c:v>рак головного мозга</c:v>
                </c:pt>
                <c:pt idx="2">
                  <c:v>рак матки, рак яичников, рак прямой кишки, рак поджелудочной железы, рак мягких тканей грудной клетки, рак гортани, рак ректосигмального соединения, рак молочной железы, рак желудка, острый миелоидный лейкоз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</c:v>
                </c:pt>
                <c:pt idx="1">
                  <c:v>0.125</c:v>
                </c:pt>
                <c:pt idx="2">
                  <c:v>8.3000000000000004E-2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45108232226166"/>
          <c:y val="0.35464153432046297"/>
          <c:w val="0.35700202115039165"/>
          <c:h val="0.61947447738920791"/>
        </c:manualLayout>
      </c:layout>
      <c:overlay val="0"/>
      <c:txPr>
        <a:bodyPr/>
        <a:lstStyle/>
        <a:p>
          <a:pPr>
            <a:defRPr sz="1200" b="1" baseline="0">
              <a:latin typeface="Agency FB" panose="020B0503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2380890405228E-2"/>
          <c:y val="0"/>
          <c:w val="0.92187619109594776"/>
          <c:h val="0.690026500555902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33CC33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c:spPr>
          </c:dPt>
          <c:dLbls>
            <c:dLbl>
              <c:idx val="0"/>
              <c:layout>
                <c:manualLayout>
                  <c:x val="0"/>
                  <c:y val="-2.90135396518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12750885478157E-3"/>
                  <c:y val="-4.593810444874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76015473887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28626692456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19126328217238E-3"/>
                  <c:y val="-6.28626692456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19126328217238E-3"/>
                  <c:y val="-3.626692456479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450676982591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болезни эндокринной системы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органов пищеварения</c:v>
                </c:pt>
                <c:pt idx="4">
                  <c:v>новообразования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0.68500000000000005</c:v>
                </c:pt>
                <c:pt idx="1">
                  <c:v>0.223</c:v>
                </c:pt>
                <c:pt idx="2">
                  <c:v>2.8000000000000001E-2</c:v>
                </c:pt>
                <c:pt idx="3">
                  <c:v>4.0000000000000001E-3</c:v>
                </c:pt>
                <c:pt idx="4">
                  <c:v>3.5999999999999997E-2</c:v>
                </c:pt>
                <c:pt idx="5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26804480"/>
        <c:axId val="226806016"/>
        <c:axId val="0"/>
      </c:bar3DChart>
      <c:catAx>
        <c:axId val="22680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226806016"/>
        <c:crosses val="autoZero"/>
        <c:auto val="1"/>
        <c:lblAlgn val="ctr"/>
        <c:lblOffset val="100"/>
        <c:noMultiLvlLbl val="0"/>
      </c:catAx>
      <c:valAx>
        <c:axId val="2268060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26804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644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Добрянка 2019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149242444640375E-2"/>
          <c:y val="0"/>
          <c:w val="0.8195856775009844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 2019</c:v>
                </c:pt>
              </c:strCache>
            </c:strRef>
          </c:tx>
          <c:explosion val="32"/>
          <c:dPt>
            <c:idx val="0"/>
            <c:bubble3D val="0"/>
            <c:explosion val="8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2531531879018971E-2"/>
                  <c:y val="-0.104201837094070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563386943777861E-2"/>
                  <c:y val="-5.72407578938742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582757228103515E-2"/>
                  <c:y val="-8.9281950279318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824241585960706"/>
                  <c:y val="-2.53173683553186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Самоубийства</c:v>
                </c:pt>
                <c:pt idx="1">
                  <c:v>Убийства</c:v>
                </c:pt>
                <c:pt idx="2">
                  <c:v>Отравления алкоголем</c:v>
                </c:pt>
                <c:pt idx="3">
                  <c:v>ДТП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0.36699999999999999</c:v>
                </c:pt>
                <c:pt idx="1">
                  <c:v>6.7000000000000004E-2</c:v>
                </c:pt>
                <c:pt idx="2">
                  <c:v>0</c:v>
                </c:pt>
                <c:pt idx="3">
                  <c:v>0.2</c:v>
                </c:pt>
                <c:pt idx="4">
                  <c:v>0.36599999999999999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"/>
          <c:y val="0.71148802331156802"/>
          <c:w val="0.60465968595327801"/>
          <c:h val="0.2885119749554475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Пермский край </a:t>
            </a:r>
            <a:r>
              <a:rPr lang="ru-RU" dirty="0" smtClean="0"/>
              <a:t>2018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245952312787657E-2"/>
          <c:y val="5.6639410090525449E-2"/>
          <c:w val="0.7654870910060545"/>
          <c:h val="0.91711389422778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 2014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3070492135747463"/>
                  <c:y val="-7.6382263836599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14094569319686E-3"/>
                  <c:y val="-0.120851628197402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012807563917923E-3"/>
                  <c:y val="-5.3101978376736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55172944984007E-2"/>
                  <c:y val="-1.2088657167731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Самоубийства </c:v>
                </c:pt>
                <c:pt idx="1">
                  <c:v>Убийства</c:v>
                </c:pt>
                <c:pt idx="2">
                  <c:v>Отравление алкоголем</c:v>
                </c:pt>
                <c:pt idx="3">
                  <c:v>ДТП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0.223</c:v>
                </c:pt>
                <c:pt idx="1">
                  <c:v>1.0999999999999999E-2</c:v>
                </c:pt>
                <c:pt idx="2">
                  <c:v>6.0999999999999999E-2</c:v>
                </c:pt>
                <c:pt idx="3">
                  <c:v>0.108</c:v>
                </c:pt>
                <c:pt idx="4">
                  <c:v>0.498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5765310734391518E-2"/>
          <c:y val="0.77080515280836537"/>
          <c:w val="0.7525431536438868"/>
          <c:h val="0.21853553341271048"/>
        </c:manualLayout>
      </c:layout>
      <c:overlay val="0"/>
      <c:txPr>
        <a:bodyPr/>
        <a:lstStyle/>
        <a:p>
          <a:pPr>
            <a:defRPr sz="140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 прироста  численности населения, 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1350711432553282E-2"/>
          <c:y val="4.923076923076923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039041994750664E-2"/>
          <c:y val="0.23838035590819689"/>
          <c:w val="0.767926144648586"/>
          <c:h val="0.622404074490688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46327682751852E-2"/>
                  <c:y val="2.6379773974580231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0.2</c:v>
                </c:pt>
                <c:pt idx="1">
                  <c:v>-0.4</c:v>
                </c:pt>
                <c:pt idx="2">
                  <c:v>2.2999999999999998</c:v>
                </c:pt>
                <c:pt idx="3">
                  <c:v>-0.3</c:v>
                </c:pt>
                <c:pt idx="4">
                  <c:v>2.6</c:v>
                </c:pt>
                <c:pt idx="5">
                  <c:v>1</c:v>
                </c:pt>
                <c:pt idx="6">
                  <c:v>-0.9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35888743073783E-2"/>
                  <c:y val="9.242120949715051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849858872455305E-2"/>
                  <c:y val="1.4726349737373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562591134441571E-2"/>
                  <c:y val="4.468037403252983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581109652960058E-2"/>
                  <c:y val="6.173067241275148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760596044883905E-2"/>
                  <c:y val="-3.649400712582324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227268438143435E-2"/>
                  <c:y val="-4.68409448818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0.03</c:v>
                </c:pt>
                <c:pt idx="3">
                  <c:v>-0.1</c:v>
                </c:pt>
                <c:pt idx="4">
                  <c:v>-0.1</c:v>
                </c:pt>
                <c:pt idx="5">
                  <c:v>-0.3</c:v>
                </c:pt>
                <c:pt idx="6">
                  <c:v>-0.5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72640"/>
        <c:axId val="122674176"/>
      </c:lineChart>
      <c:catAx>
        <c:axId val="1226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2674176"/>
        <c:crosses val="autoZero"/>
        <c:auto val="1"/>
        <c:lblAlgn val="ctr"/>
        <c:lblOffset val="100"/>
        <c:noMultiLvlLbl val="0"/>
      </c:catAx>
      <c:valAx>
        <c:axId val="1226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72640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81267980237938398"/>
          <c:y val="0.34051443569553808"/>
          <c:w val="0.187320197620616"/>
          <c:h val="0.49728600847970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Добрян</a:t>
            </a:r>
            <a:r>
              <a:rPr lang="en-US" dirty="0" err="1" smtClean="0"/>
              <a:t>ка</a:t>
            </a:r>
            <a:endParaRPr lang="ru-RU" dirty="0"/>
          </a:p>
        </c:rich>
      </c:tx>
      <c:layout/>
      <c:overlay val="0"/>
    </c:title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  <c:spPr>
        <a:noFill/>
        <a:ln w="26035">
          <a:noFill/>
        </a:ln>
      </c:spPr>
    </c:sideWall>
    <c:backWall>
      <c:thickness val="0"/>
      <c:spPr>
        <a:noFill/>
        <a:ln w="26035">
          <a:noFill/>
        </a:ln>
      </c:spPr>
    </c:backWall>
    <c:plotArea>
      <c:layout>
        <c:manualLayout>
          <c:layoutTarget val="inner"/>
          <c:xMode val="edge"/>
          <c:yMode val="edge"/>
          <c:x val="5.9099114243745074E-2"/>
          <c:y val="7.6490221456217283E-2"/>
          <c:w val="0.94090088575625497"/>
          <c:h val="0.603873617897825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2.2995393488062885E-2"/>
                  <c:y val="2.1840542030661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574825752477318E-2"/>
                  <c:y val="-2.18405420306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алкоголизм</c:v>
                </c:pt>
                <c:pt idx="1">
                  <c:v>наркомания</c:v>
                </c:pt>
                <c:pt idx="2">
                  <c:v>токсикомания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</c:v>
                </c:pt>
                <c:pt idx="1">
                  <c:v>58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layout>
                <c:manualLayout>
                  <c:x val="1.57336902813061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алкоголизм</c:v>
                </c:pt>
                <c:pt idx="1">
                  <c:v>наркомания</c:v>
                </c:pt>
                <c:pt idx="2">
                  <c:v>токсикомания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106</c:v>
                </c:pt>
                <c:pt idx="1">
                  <c:v>24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алкоголизм</c:v>
                </c:pt>
                <c:pt idx="1">
                  <c:v>наркомания</c:v>
                </c:pt>
                <c:pt idx="2">
                  <c:v>токсикомания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173</c:v>
                </c:pt>
                <c:pt idx="1">
                  <c:v>34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6488320"/>
        <c:axId val="226491392"/>
        <c:axId val="226445056"/>
      </c:bar3DChart>
      <c:catAx>
        <c:axId val="2264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6491392"/>
        <c:crosses val="autoZero"/>
        <c:auto val="1"/>
        <c:lblAlgn val="ctr"/>
        <c:lblOffset val="100"/>
        <c:noMultiLvlLbl val="0"/>
      </c:catAx>
      <c:valAx>
        <c:axId val="2264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488320"/>
        <c:crosses val="autoZero"/>
        <c:crossBetween val="between"/>
      </c:valAx>
      <c:serAx>
        <c:axId val="22644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6491392"/>
        <c:crosses val="autoZero"/>
      </c:serAx>
    </c:plotArea>
    <c:plotVisOnly val="1"/>
    <c:dispBlanksAs val="gap"/>
    <c:showDLblsOverMax val="0"/>
  </c:chart>
  <c:txPr>
    <a:bodyPr/>
    <a:lstStyle/>
    <a:p>
      <a:pPr>
        <a:defRPr sz="1833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токсикомания</c:v>
                </c:pt>
              </c:strCache>
            </c:strRef>
          </c:tx>
          <c:marker>
            <c:symbol val="none"/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алкогольный психозы</c:v>
                </c:pt>
              </c:strCache>
            </c:strRef>
          </c:tx>
          <c:spPr>
            <a:ln w="66679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5369621822665812E-2"/>
                  <c:y val="-7.5104056889776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81</c:v>
                </c:pt>
                <c:pt idx="1">
                  <c:v>14.8</c:v>
                </c:pt>
                <c:pt idx="2">
                  <c:v>39.700000000000003</c:v>
                </c:pt>
                <c:pt idx="3">
                  <c:v>7.2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алкоголизм</c:v>
                </c:pt>
              </c:strCache>
            </c:strRef>
          </c:tx>
          <c:spPr>
            <a:ln w="66679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65.8</c:v>
                </c:pt>
                <c:pt idx="1">
                  <c:v>66.7</c:v>
                </c:pt>
                <c:pt idx="2">
                  <c:v>57</c:v>
                </c:pt>
                <c:pt idx="3">
                  <c:v>47.1</c:v>
                </c:pt>
                <c:pt idx="4">
                  <c:v>35.9</c:v>
                </c:pt>
                <c:pt idx="5">
                  <c:v>50.7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наркомания</c:v>
                </c:pt>
              </c:strCache>
            </c:strRef>
          </c:tx>
          <c:spPr>
            <a:ln w="66679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656877689270109E-2"/>
                  <c:y val="-8.8498771061342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4.9000000000000004</c:v>
                </c:pt>
                <c:pt idx="2">
                  <c:v>9.9</c:v>
                </c:pt>
                <c:pt idx="3">
                  <c:v>9.6999999999999993</c:v>
                </c:pt>
                <c:pt idx="4">
                  <c:v>23.9</c:v>
                </c:pt>
                <c:pt idx="5">
                  <c:v>19.3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428608"/>
        <c:axId val="227434496"/>
      </c:lineChart>
      <c:catAx>
        <c:axId val="2274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434496"/>
        <c:crosses val="autoZero"/>
        <c:auto val="1"/>
        <c:lblAlgn val="ctr"/>
        <c:lblOffset val="100"/>
        <c:noMultiLvlLbl val="0"/>
      </c:catAx>
      <c:valAx>
        <c:axId val="22743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428608"/>
        <c:crosses val="autoZero"/>
        <c:crossBetween val="between"/>
      </c:valAx>
      <c:spPr>
        <a:noFill/>
        <a:ln w="25402">
          <a:noFill/>
        </a:ln>
      </c:spPr>
    </c:plotArea>
    <c:legend>
      <c:legendPos val="b"/>
      <c:layout>
        <c:manualLayout>
          <c:xMode val="edge"/>
          <c:yMode val="edge"/>
          <c:x val="5.4983714346320982E-2"/>
          <c:y val="0.89655251698281002"/>
          <c:w val="0.94187848060361978"/>
          <c:h val="8.663933160587222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289934998115E-2"/>
          <c:y val="0.15885332386578624"/>
          <c:w val="0.8880234750655952"/>
          <c:h val="0.620453891728925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spPr>
            <a:ln w="63107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17.7</c:v>
                </c:pt>
                <c:pt idx="1">
                  <c:v>16.399999999999999</c:v>
                </c:pt>
                <c:pt idx="2">
                  <c:v>14.5</c:v>
                </c:pt>
                <c:pt idx="3">
                  <c:v>7.3</c:v>
                </c:pt>
                <c:pt idx="4">
                  <c:v>15.3</c:v>
                </c:pt>
                <c:pt idx="5">
                  <c:v>8.8000000000000007</c:v>
                </c:pt>
                <c:pt idx="6">
                  <c:v>12</c:v>
                </c:pt>
                <c:pt idx="7">
                  <c:v>8.6999999999999993</c:v>
                </c:pt>
                <c:pt idx="8">
                  <c:v>6.3</c:v>
                </c:pt>
                <c:pt idx="9">
                  <c:v>8.6999999999999993</c:v>
                </c:pt>
                <c:pt idx="10">
                  <c:v>3.8</c:v>
                </c:pt>
                <c:pt idx="11">
                  <c:v>9</c:v>
                </c:pt>
                <c:pt idx="12">
                  <c:v>8.5</c:v>
                </c:pt>
                <c:pt idx="13">
                  <c:v>9.65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63107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11.6</c:v>
                </c:pt>
                <c:pt idx="1">
                  <c:v>11.3</c:v>
                </c:pt>
                <c:pt idx="2">
                  <c:v>10.1</c:v>
                </c:pt>
                <c:pt idx="3">
                  <c:v>8.5</c:v>
                </c:pt>
                <c:pt idx="4">
                  <c:v>8.1</c:v>
                </c:pt>
                <c:pt idx="5">
                  <c:v>7.4</c:v>
                </c:pt>
                <c:pt idx="6">
                  <c:v>8.5</c:v>
                </c:pt>
                <c:pt idx="7">
                  <c:v>8.4</c:v>
                </c:pt>
                <c:pt idx="8">
                  <c:v>7.6</c:v>
                </c:pt>
                <c:pt idx="9">
                  <c:v>5.9</c:v>
                </c:pt>
                <c:pt idx="10">
                  <c:v>5.7</c:v>
                </c:pt>
                <c:pt idx="11">
                  <c:v>5.2</c:v>
                </c:pt>
                <c:pt idx="12">
                  <c:v>4.5999999999999996</c:v>
                </c:pt>
                <c:pt idx="13">
                  <c:v>4.0999999999999996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63168"/>
        <c:axId val="134264704"/>
      </c:lineChart>
      <c:catAx>
        <c:axId val="1342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64704"/>
        <c:crosses val="autoZero"/>
        <c:auto val="1"/>
        <c:lblAlgn val="ctr"/>
        <c:lblOffset val="100"/>
        <c:noMultiLvlLbl val="0"/>
      </c:catAx>
      <c:valAx>
        <c:axId val="13426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263168"/>
        <c:crosses val="autoZero"/>
        <c:crossBetween val="between"/>
      </c:valAx>
      <c:spPr>
        <a:noFill/>
        <a:ln w="25243">
          <a:noFill/>
        </a:ln>
      </c:spPr>
    </c:plotArea>
    <c:legend>
      <c:legendPos val="r"/>
      <c:layout>
        <c:manualLayout>
          <c:xMode val="edge"/>
          <c:yMode val="edge"/>
          <c:x val="0.70969940650251184"/>
          <c:y val="0.87512147147787267"/>
          <c:w val="0.24391695874851213"/>
          <c:h val="0.124878567936985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отдельные состояния перинатального периода</c:v>
                </c:pt>
                <c:pt idx="1">
                  <c:v>болезни эндокринной системы</c:v>
                </c:pt>
                <c:pt idx="2">
                  <c:v>нефротический синдром</c:v>
                </c:pt>
                <c:pt idx="3">
                  <c:v>пневмонии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0.66700000000000004</c:v>
                </c:pt>
                <c:pt idx="1">
                  <c:v>0.33300000000000002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отдельные состояния перинатального периода</c:v>
                </c:pt>
                <c:pt idx="1">
                  <c:v>болезни эндокринной системы</c:v>
                </c:pt>
                <c:pt idx="2">
                  <c:v>нефротический синдром</c:v>
                </c:pt>
                <c:pt idx="3">
                  <c:v>пневмонии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0.33300000000000002</c:v>
                </c:pt>
                <c:pt idx="1">
                  <c:v>0</c:v>
                </c:pt>
                <c:pt idx="2" formatCode="0.00%">
                  <c:v>0.33300000000000002</c:v>
                </c:pt>
                <c:pt idx="3" formatCode="0.00%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742080"/>
        <c:axId val="227744768"/>
        <c:axId val="0"/>
      </c:bar3DChart>
      <c:catAx>
        <c:axId val="2277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7744768"/>
        <c:crosses val="autoZero"/>
        <c:auto val="1"/>
        <c:lblAlgn val="ctr"/>
        <c:lblOffset val="100"/>
        <c:noMultiLvlLbl val="0"/>
      </c:catAx>
      <c:valAx>
        <c:axId val="2277447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277420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41804543615945E-2"/>
          <c:y val="0.24452456397746317"/>
          <c:w val="0.76157544614974093"/>
          <c:h val="0.574904895432723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spPr>
            <a:ln w="60283"/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1907</c:v>
                </c:pt>
                <c:pt idx="1">
                  <c:v>2369.1999999999998</c:v>
                </c:pt>
                <c:pt idx="2">
                  <c:v>2085.9</c:v>
                </c:pt>
                <c:pt idx="3">
                  <c:v>2143.8000000000002</c:v>
                </c:pt>
                <c:pt idx="4">
                  <c:v>1964.5</c:v>
                </c:pt>
                <c:pt idx="5">
                  <c:v>2028.4</c:v>
                </c:pt>
                <c:pt idx="6">
                  <c:v>2279.4</c:v>
                </c:pt>
                <c:pt idx="7">
                  <c:v>2179</c:v>
                </c:pt>
                <c:pt idx="8">
                  <c:v>2157.9</c:v>
                </c:pt>
                <c:pt idx="9">
                  <c:v>2017</c:v>
                </c:pt>
                <c:pt idx="10">
                  <c:v>1952.4</c:v>
                </c:pt>
                <c:pt idx="11">
                  <c:v>1898.1</c:v>
                </c:pt>
                <c:pt idx="12">
                  <c:v>1867</c:v>
                </c:pt>
                <c:pt idx="13">
                  <c:v>1897.3</c:v>
                </c:pt>
                <c:pt idx="14">
                  <c:v>1929.6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63456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366387254770565E-2"/>
                  <c:y val="3.217685716518070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796130221489233E-2"/>
                  <c:y val="2.832128067784250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18699186991868E-2"/>
                  <c:y val="3.601940382452197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1807.7</c:v>
                </c:pt>
                <c:pt idx="1">
                  <c:v>1936.9</c:v>
                </c:pt>
                <c:pt idx="2">
                  <c:v>2002</c:v>
                </c:pt>
                <c:pt idx="3">
                  <c:v>1946.5</c:v>
                </c:pt>
                <c:pt idx="4">
                  <c:v>1980</c:v>
                </c:pt>
                <c:pt idx="5">
                  <c:v>1900.2</c:v>
                </c:pt>
                <c:pt idx="6">
                  <c:v>1917.7</c:v>
                </c:pt>
                <c:pt idx="7">
                  <c:v>1927.3</c:v>
                </c:pt>
                <c:pt idx="8">
                  <c:v>1927.5</c:v>
                </c:pt>
                <c:pt idx="9">
                  <c:v>1999.5</c:v>
                </c:pt>
                <c:pt idx="10">
                  <c:v>1986.2</c:v>
                </c:pt>
                <c:pt idx="11">
                  <c:v>1935.2</c:v>
                </c:pt>
                <c:pt idx="12">
                  <c:v>1831.7</c:v>
                </c:pt>
                <c:pt idx="13">
                  <c:v>1782.1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950720"/>
        <c:axId val="243952256"/>
      </c:lineChart>
      <c:catAx>
        <c:axId val="2439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243952256"/>
        <c:crosses val="autoZero"/>
        <c:auto val="1"/>
        <c:lblAlgn val="ctr"/>
        <c:lblOffset val="100"/>
        <c:noMultiLvlLbl val="0"/>
      </c:catAx>
      <c:valAx>
        <c:axId val="2439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950720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Пермский край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9.3053336134271164E-2"/>
                  <c:y val="-0.29200329609961545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015695621091527E-2"/>
                  <c:y val="-1.0617450741716722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622499946561028E-2"/>
                  <c:y val="-0.17135269666528438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723936623749237E-2"/>
                  <c:y val="-6.2280544817346441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моче-половой системы</c:v>
                </c:pt>
                <c:pt idx="3">
                  <c:v>Болезни костно-мышечной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28.7</c:v>
                </c:pt>
                <c:pt idx="1">
                  <c:v>12.8</c:v>
                </c:pt>
                <c:pt idx="2">
                  <c:v>6.5</c:v>
                </c:pt>
                <c:pt idx="3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008">
          <a:noFill/>
        </a:ln>
      </c:spPr>
    </c:plotArea>
    <c:legend>
      <c:legendPos val="r"/>
      <c:layout>
        <c:manualLayout>
          <c:xMode val="edge"/>
          <c:yMode val="edge"/>
          <c:x val="0.58165419524951278"/>
          <c:y val="0.31535689434169573"/>
          <c:w val="0.33885301595810186"/>
          <c:h val="0.68278776780809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Добрянка 2019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19552879632816E-2"/>
          <c:y val="0.18934523148221644"/>
          <c:w val="0.60581532843113062"/>
          <c:h val="0.73506792896027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5.7810277854428903E-2"/>
                  <c:y val="-0.15910503459497249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09237190773459E-2"/>
                  <c:y val="-2.0191407303950356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617139992608538E-3"/>
                  <c:y val="-3.3570489039121403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887872813414419E-2"/>
                  <c:y val="-5.2817544082403564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30.4</c:v>
                </c:pt>
                <c:pt idx="1">
                  <c:v>11.99</c:v>
                </c:pt>
                <c:pt idx="2">
                  <c:v>9.9700000000000006</c:v>
                </c:pt>
                <c:pt idx="3">
                  <c:v>8.85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834">
          <a:noFill/>
        </a:ln>
      </c:spPr>
    </c:plotArea>
    <c:legend>
      <c:legendPos val="r"/>
      <c:layout>
        <c:manualLayout>
          <c:xMode val="edge"/>
          <c:yMode val="edge"/>
          <c:x val="0.66782525120828129"/>
          <c:y val="0.36846584646170022"/>
          <c:w val="0.33217469787906906"/>
          <c:h val="0.6183223677010114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15191628134672E-2"/>
          <c:y val="5.8708911099431077E-2"/>
          <c:w val="0.87476993828001037"/>
          <c:h val="0.836412519380235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(на 100000 населения)</c:v>
                </c:pt>
              </c:strCache>
            </c:strRef>
          </c:tx>
          <c:spPr>
            <a:ln w="70408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2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59.5</c:v>
                </c:pt>
                <c:pt idx="1">
                  <c:v>64.599999999999994</c:v>
                </c:pt>
                <c:pt idx="2">
                  <c:v>68.3</c:v>
                </c:pt>
                <c:pt idx="3">
                  <c:v>70.8</c:v>
                </c:pt>
                <c:pt idx="4">
                  <c:v>74.400000000000006</c:v>
                </c:pt>
                <c:pt idx="5">
                  <c:v>76.2</c:v>
                </c:pt>
                <c:pt idx="6">
                  <c:v>97.9</c:v>
                </c:pt>
                <c:pt idx="7">
                  <c:v>74.900000000000006</c:v>
                </c:pt>
                <c:pt idx="8">
                  <c:v>86</c:v>
                </c:pt>
                <c:pt idx="9">
                  <c:v>66.7</c:v>
                </c:pt>
                <c:pt idx="10">
                  <c:v>56.1</c:v>
                </c:pt>
                <c:pt idx="11">
                  <c:v>75.5</c:v>
                </c:pt>
                <c:pt idx="12">
                  <c:v>86.2</c:v>
                </c:pt>
                <c:pt idx="13">
                  <c:v>56.3</c:v>
                </c:pt>
                <c:pt idx="14">
                  <c:v>45.9</c:v>
                </c:pt>
                <c:pt idx="15">
                  <c:v>61.9</c:v>
                </c:pt>
                <c:pt idx="16">
                  <c:v>35.4</c:v>
                </c:pt>
                <c:pt idx="17">
                  <c:v>35.700000000000003</c:v>
                </c:pt>
                <c:pt idx="18">
                  <c:v>53.8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Распространенность</c:v>
                </c:pt>
              </c:strCache>
            </c:strRef>
          </c:tx>
          <c:spPr>
            <a:ln w="70408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2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241.2</c:v>
                </c:pt>
                <c:pt idx="1">
                  <c:v>212.3</c:v>
                </c:pt>
                <c:pt idx="2">
                  <c:v>222</c:v>
                </c:pt>
                <c:pt idx="3">
                  <c:v>189.9</c:v>
                </c:pt>
                <c:pt idx="4">
                  <c:v>192.5</c:v>
                </c:pt>
                <c:pt idx="5">
                  <c:v>203</c:v>
                </c:pt>
                <c:pt idx="6">
                  <c:v>181.8</c:v>
                </c:pt>
                <c:pt idx="7">
                  <c:v>180</c:v>
                </c:pt>
                <c:pt idx="8">
                  <c:v>188.8</c:v>
                </c:pt>
                <c:pt idx="9">
                  <c:v>183.8</c:v>
                </c:pt>
                <c:pt idx="10">
                  <c:v>173.6</c:v>
                </c:pt>
                <c:pt idx="11">
                  <c:v>179.7</c:v>
                </c:pt>
                <c:pt idx="12">
                  <c:v>195.2</c:v>
                </c:pt>
                <c:pt idx="13">
                  <c:v>170.8</c:v>
                </c:pt>
                <c:pt idx="14">
                  <c:v>132.6</c:v>
                </c:pt>
                <c:pt idx="15">
                  <c:v>157.6</c:v>
                </c:pt>
                <c:pt idx="16">
                  <c:v>134.6</c:v>
                </c:pt>
                <c:pt idx="17">
                  <c:v>107</c:v>
                </c:pt>
                <c:pt idx="18">
                  <c:v>113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70408">
              <a:solidFill>
                <a:srgbClr val="0070C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2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19.8</c:v>
                </c:pt>
                <c:pt idx="1">
                  <c:v>16.899999999999999</c:v>
                </c:pt>
                <c:pt idx="2">
                  <c:v>13.9</c:v>
                </c:pt>
                <c:pt idx="3">
                  <c:v>19.3</c:v>
                </c:pt>
                <c:pt idx="4">
                  <c:v>19.399999999999999</c:v>
                </c:pt>
                <c:pt idx="5">
                  <c:v>16</c:v>
                </c:pt>
                <c:pt idx="6">
                  <c:v>17.7</c:v>
                </c:pt>
                <c:pt idx="7">
                  <c:v>14.6</c:v>
                </c:pt>
                <c:pt idx="8">
                  <c:v>16.2</c:v>
                </c:pt>
                <c:pt idx="9">
                  <c:v>19.5</c:v>
                </c:pt>
                <c:pt idx="10">
                  <c:v>12.2</c:v>
                </c:pt>
                <c:pt idx="11">
                  <c:v>21.4</c:v>
                </c:pt>
                <c:pt idx="12">
                  <c:v>10.6</c:v>
                </c:pt>
                <c:pt idx="13">
                  <c:v>15.8</c:v>
                </c:pt>
                <c:pt idx="14">
                  <c:v>14.1</c:v>
                </c:pt>
                <c:pt idx="15">
                  <c:v>10.6</c:v>
                </c:pt>
                <c:pt idx="16">
                  <c:v>3.5</c:v>
                </c:pt>
                <c:pt idx="17">
                  <c:v>3.7</c:v>
                </c:pt>
                <c:pt idx="18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72768"/>
        <c:axId val="246274304"/>
      </c:lineChart>
      <c:catAx>
        <c:axId val="2462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6274304"/>
        <c:crosses val="autoZero"/>
        <c:auto val="1"/>
        <c:lblAlgn val="ctr"/>
        <c:lblOffset val="100"/>
        <c:noMultiLvlLbl val="0"/>
      </c:catAx>
      <c:valAx>
        <c:axId val="2462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6272768"/>
        <c:crosses val="autoZero"/>
        <c:crossBetween val="between"/>
      </c:valAx>
      <c:spPr>
        <a:noFill/>
        <a:ln w="28163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Онкологическая заболеваемость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09445340016682E-17"/>
                  <c:y val="-3.571428571428571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1889068003337E-17"/>
                  <c:y val="-5.158730158730157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571428571428571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169.8</c:v>
                </c:pt>
                <c:pt idx="1">
                  <c:v>173.6</c:v>
                </c:pt>
                <c:pt idx="2">
                  <c:v>218.7</c:v>
                </c:pt>
                <c:pt idx="3">
                  <c:v>243</c:v>
                </c:pt>
                <c:pt idx="4">
                  <c:v>274.5</c:v>
                </c:pt>
                <c:pt idx="5">
                  <c:v>308</c:v>
                </c:pt>
                <c:pt idx="6">
                  <c:v>316</c:v>
                </c:pt>
                <c:pt idx="7">
                  <c:v>405.3</c:v>
                </c:pt>
                <c:pt idx="8">
                  <c:v>345</c:v>
                </c:pt>
                <c:pt idx="9">
                  <c:v>350</c:v>
                </c:pt>
                <c:pt idx="10">
                  <c:v>340</c:v>
                </c:pt>
                <c:pt idx="11">
                  <c:v>452</c:v>
                </c:pt>
                <c:pt idx="12">
                  <c:v>443.8</c:v>
                </c:pt>
                <c:pt idx="13">
                  <c:v>435</c:v>
                </c:pt>
                <c:pt idx="14">
                  <c:v>426.8</c:v>
                </c:pt>
                <c:pt idx="15">
                  <c:v>598.6</c:v>
                </c:pt>
                <c:pt idx="16">
                  <c:v>510</c:v>
                </c:pt>
                <c:pt idx="17">
                  <c:v>491.3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33120"/>
        <c:axId val="246543104"/>
      </c:barChart>
      <c:catAx>
        <c:axId val="2465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6543104"/>
        <c:crosses val="autoZero"/>
        <c:auto val="1"/>
        <c:lblAlgn val="ctr"/>
        <c:lblOffset val="100"/>
        <c:noMultiLvlLbl val="0"/>
      </c:catAx>
      <c:valAx>
        <c:axId val="24654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5331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71368745654505E-3"/>
          <c:y val="6.2827225130890063E-2"/>
          <c:w val="0.76838132508829982"/>
          <c:h val="0.93717277486910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Добрянский район</c:v>
                </c:pt>
              </c:strCache>
            </c:strRef>
          </c:tx>
          <c:explosion val="32"/>
          <c:dPt>
            <c:idx val="0"/>
            <c:bubble3D val="0"/>
            <c:explosion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9447782792697749"/>
                  <c:y val="6.712100777978669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52804942860918E-2"/>
                  <c:y val="-3.2909498878085273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9208518802201E-2"/>
                  <c:y val="-4.742949016189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182018288194982E-2"/>
                  <c:y val="2.9917726252804786E-3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системы кровообращения</c:v>
                </c:pt>
                <c:pt idx="1">
                  <c:v>злокачественные новообразования</c:v>
                </c:pt>
                <c:pt idx="2">
                  <c:v>болезни нервной системы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0.191</c:v>
                </c:pt>
                <c:pt idx="1">
                  <c:v>0.40400000000000003</c:v>
                </c:pt>
                <c:pt idx="2">
                  <c:v>0.14899999999999999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5496666467550565"/>
          <c:y val="1.4181473389124628E-3"/>
          <c:w val="0.44929893281106359"/>
          <c:h val="0.2715810411590928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5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Рождаемость</a:t>
            </a:r>
          </a:p>
        </c:rich>
      </c:tx>
      <c:layout>
        <c:manualLayout>
          <c:xMode val="edge"/>
          <c:yMode val="edge"/>
          <c:x val="8.3045918229293539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8025927668771589E-2"/>
          <c:y val="0.23709288546888815"/>
          <c:w val="0.66183727034120754"/>
          <c:h val="0.599954862584837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28742514970063E-2"/>
                  <c:y val="-4.824649502951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14.4</c:v>
                </c:pt>
                <c:pt idx="1">
                  <c:v>16</c:v>
                </c:pt>
                <c:pt idx="2">
                  <c:v>14.6</c:v>
                </c:pt>
                <c:pt idx="3">
                  <c:v>13.4</c:v>
                </c:pt>
                <c:pt idx="4">
                  <c:v>10.9</c:v>
                </c:pt>
                <c:pt idx="5">
                  <c:v>8.9</c:v>
                </c:pt>
                <c:pt idx="6">
                  <c:v>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904191616766467E-2"/>
                  <c:y val="2.8698930019109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14.7</c:v>
                </c:pt>
                <c:pt idx="1">
                  <c:v>14.7</c:v>
                </c:pt>
                <c:pt idx="2">
                  <c:v>14.7</c:v>
                </c:pt>
                <c:pt idx="3">
                  <c:v>14.1</c:v>
                </c:pt>
                <c:pt idx="4">
                  <c:v>12.1</c:v>
                </c:pt>
                <c:pt idx="5">
                  <c:v>11.2</c:v>
                </c:pt>
                <c:pt idx="6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46016"/>
        <c:axId val="121860096"/>
      </c:lineChart>
      <c:catAx>
        <c:axId val="1218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860096"/>
        <c:crosses val="autoZero"/>
        <c:auto val="1"/>
        <c:lblAlgn val="ctr"/>
        <c:lblOffset val="100"/>
        <c:noMultiLvlLbl val="0"/>
      </c:catAx>
      <c:valAx>
        <c:axId val="1218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46016"/>
        <c:crosses val="autoZero"/>
        <c:crossBetween val="between"/>
      </c:valAx>
      <c:spPr>
        <a:noFill/>
        <a:ln w="24419">
          <a:noFill/>
        </a:ln>
      </c:spPr>
    </c:plotArea>
    <c:legend>
      <c:legendPos val="r"/>
      <c:layout>
        <c:manualLayout>
          <c:xMode val="edge"/>
          <c:yMode val="edge"/>
          <c:x val="0.74121325852232545"/>
          <c:y val="0.50743129934606712"/>
          <c:w val="0.21911562085667124"/>
          <c:h val="0.377666896901045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Госпитализаций на 1000 населения</c:v>
                </c:pt>
              </c:strCache>
            </c:strRef>
          </c:tx>
          <c:spPr>
            <a:ln w="68199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7280183727034143E-2"/>
                  <c:y val="7.499000124984382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873236307076991E-2"/>
                  <c:y val="-6.400100788988805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70647419072616E-2"/>
                  <c:y val="4.324396950381199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164315076102655E-2"/>
                  <c:y val="-5.600088190365201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070647419072616E-2"/>
                  <c:y val="3.133920759905013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184646150427787E-3"/>
                  <c:y val="-6.800107088300605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834407288079112E-2"/>
                  <c:y val="8.343532969023137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109543384068441E-2"/>
                  <c:y val="-5.200081891053399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26450860309128E-2"/>
                  <c:y val="6.308523934508189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3.712297526323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436455055842134E-2"/>
                  <c:y val="-7.4245950526473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4749164044673708E-2"/>
                  <c:y val="6.31090579475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061873033505282E-2"/>
                  <c:y val="-4.826016014909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207.2</c:v>
                </c:pt>
                <c:pt idx="1">
                  <c:v>166</c:v>
                </c:pt>
                <c:pt idx="2">
                  <c:v>171.6</c:v>
                </c:pt>
                <c:pt idx="3">
                  <c:v>169.9</c:v>
                </c:pt>
                <c:pt idx="4">
                  <c:v>174.9</c:v>
                </c:pt>
                <c:pt idx="5">
                  <c:v>166.8</c:v>
                </c:pt>
                <c:pt idx="6">
                  <c:v>171.1</c:v>
                </c:pt>
                <c:pt idx="7">
                  <c:v>163.4</c:v>
                </c:pt>
                <c:pt idx="8">
                  <c:v>169.2</c:v>
                </c:pt>
                <c:pt idx="9">
                  <c:v>158.9</c:v>
                </c:pt>
                <c:pt idx="10">
                  <c:v>160.5</c:v>
                </c:pt>
                <c:pt idx="11">
                  <c:v>137.19999999999999</c:v>
                </c:pt>
                <c:pt idx="12">
                  <c:v>101.7</c:v>
                </c:pt>
                <c:pt idx="13">
                  <c:v>91.5</c:v>
                </c:pt>
                <c:pt idx="14">
                  <c:v>94.1</c:v>
                </c:pt>
                <c:pt idx="15">
                  <c:v>105.4</c:v>
                </c:pt>
                <c:pt idx="16">
                  <c:v>107.1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34112"/>
        <c:axId val="220640000"/>
      </c:lineChart>
      <c:catAx>
        <c:axId val="2206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640000"/>
        <c:crosses val="autoZero"/>
        <c:auto val="1"/>
        <c:lblAlgn val="ctr"/>
        <c:lblOffset val="100"/>
        <c:noMultiLvlLbl val="0"/>
      </c:catAx>
      <c:valAx>
        <c:axId val="2206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634112"/>
        <c:crosses val="autoZero"/>
        <c:crossBetween val="between"/>
      </c:valAx>
      <c:spPr>
        <a:noFill/>
        <a:ln w="2728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Добрянка 2019 </a:t>
            </a:r>
            <a:endParaRPr lang="ru-RU" dirty="0"/>
          </a:p>
        </c:rich>
      </c:tx>
      <c:layout>
        <c:manualLayout>
          <c:xMode val="edge"/>
          <c:yMode val="edge"/>
          <c:x val="0.18046263345195729"/>
          <c:y val="1.32835218695667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149242444640416E-2"/>
          <c:y val="0"/>
          <c:w val="0.819585677500984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Добрянский район</c:v>
                </c:pt>
              </c:strCache>
            </c:strRef>
          </c:tx>
          <c:explosion val="32"/>
          <c:dPt>
            <c:idx val="0"/>
            <c:bubble3D val="0"/>
            <c:explosion val="5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0652608909873756E-2"/>
                  <c:y val="-5.853353134114690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25221621504688"/>
                  <c:y val="6.21906216946763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70575020383817"/>
                  <c:y val="-7.03503242556011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0.57399999999999995</c:v>
                </c:pt>
                <c:pt idx="1">
                  <c:v>0.63600000000000001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3.8503307086614189E-2"/>
          <c:y val="0.80502448387981362"/>
          <c:w val="0.94396080489938761"/>
          <c:h val="0.194975516120186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24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Пермский край </a:t>
            </a:r>
            <a:r>
              <a:rPr lang="ru-RU" dirty="0" smtClean="0"/>
              <a:t>2018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66679743323901E-2"/>
          <c:y val="0"/>
          <c:w val="0.9085535349006634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explosion val="32"/>
          <c:dPt>
            <c:idx val="0"/>
            <c:bubble3D val="0"/>
            <c:explosion val="6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0652608909873756E-2"/>
                  <c:y val="-5.853353134114690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25221621504688"/>
                  <c:y val="6.21906216946763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70575020383817"/>
                  <c:y val="-7.03503242556011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0.626</c:v>
                </c:pt>
                <c:pt idx="1">
                  <c:v>0.93200000000000005</c:v>
                </c:pt>
                <c:pt idx="2">
                  <c:v>0.42099999999999999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1.7150936132983376E-2"/>
          <c:y val="0.82162910670648936"/>
          <c:w val="0.96531317585301846"/>
          <c:h val="0.1783708932935107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24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Смертность</a:t>
            </a:r>
          </a:p>
        </c:rich>
      </c:tx>
      <c:layout>
        <c:manualLayout>
          <c:xMode val="edge"/>
          <c:yMode val="edge"/>
          <c:x val="0.144981297709229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90153725772264"/>
          <c:y val="0.16868033181498349"/>
          <c:w val="0.61715427623805141"/>
          <c:h val="0.660630327938154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3.6626982696421437E-2"/>
                  <c:y val="3.607683661484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14.1</c:v>
                </c:pt>
                <c:pt idx="1">
                  <c:v>14.5</c:v>
                </c:pt>
                <c:pt idx="2">
                  <c:v>14</c:v>
                </c:pt>
                <c:pt idx="3">
                  <c:v>14.7</c:v>
                </c:pt>
                <c:pt idx="4">
                  <c:v>14.3</c:v>
                </c:pt>
                <c:pt idx="5">
                  <c:v>13.4</c:v>
                </c:pt>
                <c:pt idx="6">
                  <c:v>14.3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4.1259176928697273E-2"/>
                  <c:y val="-3.6076475777919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14.2</c:v>
                </c:pt>
                <c:pt idx="3">
                  <c:v>13.8</c:v>
                </c:pt>
                <c:pt idx="4">
                  <c:v>13.3</c:v>
                </c:pt>
                <c:pt idx="5">
                  <c:v>13.2</c:v>
                </c:pt>
                <c:pt idx="6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77152"/>
        <c:axId val="121799424"/>
      </c:lineChart>
      <c:catAx>
        <c:axId val="1217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799424"/>
        <c:crosses val="autoZero"/>
        <c:auto val="1"/>
        <c:lblAlgn val="ctr"/>
        <c:lblOffset val="100"/>
        <c:noMultiLvlLbl val="0"/>
      </c:catAx>
      <c:valAx>
        <c:axId val="12179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77152"/>
        <c:crosses val="autoZero"/>
        <c:crossBetween val="between"/>
      </c:valAx>
      <c:spPr>
        <a:noFill/>
        <a:ln w="29985">
          <a:noFill/>
        </a:ln>
      </c:spPr>
    </c:plotArea>
    <c:legend>
      <c:legendPos val="r"/>
      <c:layout>
        <c:manualLayout>
          <c:xMode val="edge"/>
          <c:yMode val="edge"/>
          <c:x val="0.75554607637841398"/>
          <c:y val="0.22034263898830828"/>
          <c:w val="0.22021762996278538"/>
          <c:h val="0.50052550703889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u-RU" sz="1500"/>
              <a:t>Естественный прирост населения на 1000 человек </a:t>
            </a:r>
          </a:p>
        </c:rich>
      </c:tx>
      <c:layout>
        <c:manualLayout>
          <c:xMode val="edge"/>
          <c:yMode val="edge"/>
          <c:x val="2.0314736298988265E-2"/>
          <c:y val="1.27074575273402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300347402098902E-2"/>
          <c:y val="0.15901907212993507"/>
          <c:w val="0.68940473786930478"/>
          <c:h val="0.710415330158418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0.3</c:v>
                </c:pt>
                <c:pt idx="1">
                  <c:v>0.7</c:v>
                </c:pt>
                <c:pt idx="2">
                  <c:v>0.2</c:v>
                </c:pt>
                <c:pt idx="3">
                  <c:v>-1.7</c:v>
                </c:pt>
                <c:pt idx="4">
                  <c:v>-3.4</c:v>
                </c:pt>
                <c:pt idx="5">
                  <c:v>-4.5</c:v>
                </c:pt>
                <c:pt idx="6">
                  <c:v>-6.4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48940036341611E-2"/>
                  <c:y val="-3.6339690709978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64898938914689E-2"/>
                  <c:y val="-5.0717374733012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0.7</c:v>
                </c:pt>
                <c:pt idx="1">
                  <c:v>0.7</c:v>
                </c:pt>
                <c:pt idx="2">
                  <c:v>0.5</c:v>
                </c:pt>
                <c:pt idx="3">
                  <c:v>0.3</c:v>
                </c:pt>
                <c:pt idx="4">
                  <c:v>-1.2</c:v>
                </c:pt>
                <c:pt idx="5">
                  <c:v>-2</c:v>
                </c:pt>
                <c:pt idx="6">
                  <c:v>-2.9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16320"/>
        <c:axId val="123017856"/>
      </c:lineChart>
      <c:catAx>
        <c:axId val="12301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23017856"/>
        <c:crosses val="autoZero"/>
        <c:auto val="1"/>
        <c:lblAlgn val="ctr"/>
        <c:lblOffset val="100"/>
        <c:noMultiLvlLbl val="0"/>
      </c:catAx>
      <c:valAx>
        <c:axId val="12301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16320"/>
        <c:crosses val="autoZero"/>
        <c:crossBetween val="between"/>
      </c:valAx>
      <c:spPr>
        <a:noFill/>
        <a:ln w="2209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Добрянка, 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805373922580164"/>
          <c:y val="2.251533325173732E-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679177490917096E-2"/>
          <c:w val="0.64004497403852445"/>
          <c:h val="0.91378528863223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Добрянский район, 2019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7.9746806949302876E-2"/>
                  <c:y val="0.10133808583978754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органов кровообращения</c:v>
                </c:pt>
                <c:pt idx="1">
                  <c:v>Травмы, отравления, внешние причины</c:v>
                </c:pt>
                <c:pt idx="2">
                  <c:v>Новообразования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56</c:v>
                </c:pt>
                <c:pt idx="1">
                  <c:v>7.7</c:v>
                </c:pt>
                <c:pt idx="2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Пермский край, 2019 год</a:t>
            </a:r>
            <a:endParaRPr lang="ru-RU" dirty="0"/>
          </a:p>
        </c:rich>
      </c:tx>
      <c:layout/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607565803773952"/>
          <c:w val="0.61656843196759814"/>
          <c:h val="0.80893890535457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край, 2014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0275811815217141"/>
                  <c:y val="0.146885293184505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16987000925807E-2"/>
                  <c:y val="-7.56163100430290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114642582100358"/>
                  <c:y val="0.112374791441032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Болезни органов кровообращения</c:v>
                </c:pt>
                <c:pt idx="1">
                  <c:v>Травмы, отравления, внешние причины</c:v>
                </c:pt>
                <c:pt idx="2">
                  <c:v>Новообразования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50.5</c:v>
                </c:pt>
                <c:pt idx="1">
                  <c:v>8.8000000000000007</c:v>
                </c:pt>
                <c:pt idx="2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62672214156983064"/>
          <c:y val="0.14751514796709894"/>
          <c:w val="0.37032305688249567"/>
          <c:h val="0.7998030032491293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79025547077314E-2"/>
          <c:y val="5.7379031976358311E-2"/>
          <c:w val="0.78519977983391254"/>
          <c:h val="0.790252520312707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524777761778816E-2"/>
                  <c:y val="-0.117753801266755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372314114517266E-2"/>
                  <c:y val="-9.935935502350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76792732339205E-2"/>
                  <c:y val="-0.104116161439739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48853801180214E-2"/>
                  <c:y val="-0.113044670490509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621827468871493E-2"/>
                  <c:y val="-9.362481525395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101771085159106E-2"/>
                  <c:y val="-9.319595215871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572274502272676E-2"/>
                  <c:y val="-1.755202474690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312111900646571E-2"/>
                  <c:y val="-3.2432977127859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078971495379026E-2"/>
                  <c:y val="-3.7791275879740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430660352380372E-2"/>
                  <c:y val="-4.6325273894298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540793494388479E-2"/>
                  <c:y val="-4.9169939899150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643.9</c:v>
                </c:pt>
                <c:pt idx="1">
                  <c:v>668.5</c:v>
                </c:pt>
                <c:pt idx="2">
                  <c:v>654.70000000000005</c:v>
                </c:pt>
                <c:pt idx="3">
                  <c:v>688.2</c:v>
                </c:pt>
                <c:pt idx="4">
                  <c:v>654.20000000000005</c:v>
                </c:pt>
                <c:pt idx="5">
                  <c:v>682.2</c:v>
                </c:pt>
                <c:pt idx="6">
                  <c:v>613.6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185881395511483E-2"/>
                  <c:y val="7.8067690394517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832563872234651E-2"/>
                  <c:y val="6.318684197656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61836916679929E-2"/>
                  <c:y val="-7.4458636458930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664.1</c:v>
                </c:pt>
                <c:pt idx="1">
                  <c:v>661.9</c:v>
                </c:pt>
                <c:pt idx="2">
                  <c:v>664.9</c:v>
                </c:pt>
                <c:pt idx="3">
                  <c:v>649.9</c:v>
                </c:pt>
                <c:pt idx="4">
                  <c:v>581.4</c:v>
                </c:pt>
                <c:pt idx="5">
                  <c:v>599.29999999999995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68320"/>
        <c:axId val="124388480"/>
      </c:lineChart>
      <c:catAx>
        <c:axId val="12496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388480"/>
        <c:crosses val="autoZero"/>
        <c:auto val="1"/>
        <c:lblAlgn val="ctr"/>
        <c:lblOffset val="100"/>
        <c:noMultiLvlLbl val="0"/>
      </c:catAx>
      <c:valAx>
        <c:axId val="12438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6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320836337419"/>
          <c:y val="0.11096462879854831"/>
          <c:w val="0.21467916366258111"/>
          <c:h val="0.71178312227991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1800" dirty="0" smtClean="0"/>
              <a:t>Добрянка 2019 г</a:t>
            </a:r>
            <a:endParaRPr lang="ru-RU" sz="1800" dirty="0"/>
          </a:p>
        </c:rich>
      </c:tx>
      <c:layout>
        <c:manualLayout>
          <c:xMode val="edge"/>
          <c:yMode val="edge"/>
          <c:x val="0.11712690023605685"/>
          <c:y val="5.320439589286069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8030040439047E-3"/>
          <c:y val="0.27541098785940987"/>
          <c:w val="0.65202101488533781"/>
          <c:h val="0.69219099675666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Добрянка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2054471007280126"/>
                  <c:y val="-0.17778635518586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82201093373416E-2"/>
                  <c:y val="4.96213561429787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5439536459918E-2"/>
                  <c:y val="-3.43565180926522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Болезни органов кровообращения</c:v>
                </c:pt>
                <c:pt idx="1">
                  <c:v>Травмы</c:v>
                </c:pt>
                <c:pt idx="2">
                  <c:v>Новообразования</c:v>
                </c:pt>
                <c:pt idx="3">
                  <c:v>пищеварение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39.5</c:v>
                </c:pt>
                <c:pt idx="1">
                  <c:v>23.6</c:v>
                </c:pt>
                <c:pt idx="2">
                  <c:v>12.4</c:v>
                </c:pt>
                <c:pt idx="3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65033219420717148"/>
          <c:y val="0.14298322435537264"/>
          <c:w val="0.34966780579282858"/>
          <c:h val="0.849455592243077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92C8C-C475-419A-B1BB-538D937ABFF4}" type="doc">
      <dgm:prSet loTypeId="urn:microsoft.com/office/officeart/2005/8/layout/bList2#1" loCatId="picture" qsTypeId="urn:microsoft.com/office/officeart/2005/8/quickstyle/simple1" qsCatId="simple" csTypeId="urn:microsoft.com/office/officeart/2005/8/colors/accent1_2" csCatId="accent1" phldr="1"/>
      <dgm:spPr/>
    </dgm:pt>
    <dgm:pt modelId="{56D0CB07-E832-420B-9ADF-E079E4B165B0}">
      <dgm:prSet phldrT="[Текст]"/>
      <dgm:spPr>
        <a:solidFill>
          <a:srgbClr val="0066FF"/>
        </a:solidFill>
      </dgm:spPr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уровень</a:t>
          </a:r>
          <a:endParaRPr lang="ru-RU" dirty="0"/>
        </a:p>
      </dgm:t>
    </dgm:pt>
    <dgm:pt modelId="{2F72C367-DE09-4368-83E3-DCF8CB6B06E0}" type="parTrans" cxnId="{78B58AF9-04C2-40C4-AE21-3F4A946062CA}">
      <dgm:prSet/>
      <dgm:spPr/>
      <dgm:t>
        <a:bodyPr/>
        <a:lstStyle/>
        <a:p>
          <a:endParaRPr lang="ru-RU"/>
        </a:p>
      </dgm:t>
    </dgm:pt>
    <dgm:pt modelId="{3AA49AF2-4F8D-42B6-99FE-624B1A5B1BAE}" type="sibTrans" cxnId="{78B58AF9-04C2-40C4-AE21-3F4A946062CA}">
      <dgm:prSet/>
      <dgm:spPr/>
      <dgm:t>
        <a:bodyPr/>
        <a:lstStyle/>
        <a:p>
          <a:endParaRPr lang="ru-RU"/>
        </a:p>
      </dgm:t>
    </dgm:pt>
    <dgm:pt modelId="{F0F44ABE-ABC3-458B-90C1-0356E16EE49B}">
      <dgm:prSet phldrT="[Текст]"/>
      <dgm:spPr>
        <a:solidFill>
          <a:srgbClr val="0066FF"/>
        </a:solidFill>
      </dgm:spPr>
      <dgm:t>
        <a:bodyPr/>
        <a:lstStyle/>
        <a:p>
          <a:r>
            <a:rPr lang="en-US" dirty="0" smtClean="0"/>
            <a:t>I</a:t>
          </a:r>
          <a:r>
            <a:rPr lang="ru-RU" dirty="0" smtClean="0"/>
            <a:t> уровень (физиологические роды)</a:t>
          </a:r>
          <a:endParaRPr lang="ru-RU" dirty="0"/>
        </a:p>
      </dgm:t>
    </dgm:pt>
    <dgm:pt modelId="{D6E85C09-1C4B-422C-AF37-03E0AFCCAA82}" type="parTrans" cxnId="{EBC2A720-6543-44FD-B4BB-6104A3CAC418}">
      <dgm:prSet/>
      <dgm:spPr/>
      <dgm:t>
        <a:bodyPr/>
        <a:lstStyle/>
        <a:p>
          <a:endParaRPr lang="ru-RU"/>
        </a:p>
      </dgm:t>
    </dgm:pt>
    <dgm:pt modelId="{B2ADC9FE-F7EB-4751-8301-52A1A236C83D}" type="sibTrans" cxnId="{EBC2A720-6543-44FD-B4BB-6104A3CAC418}">
      <dgm:prSet/>
      <dgm:spPr/>
      <dgm:t>
        <a:bodyPr/>
        <a:lstStyle/>
        <a:p>
          <a:endParaRPr lang="ru-RU"/>
        </a:p>
      </dgm:t>
    </dgm:pt>
    <dgm:pt modelId="{A7AEAB9F-2A97-48C8-9B6F-55A90C90E0E9}">
      <dgm:prSet phldrT="[Текст]"/>
      <dgm:spPr>
        <a:solidFill>
          <a:srgbClr val="0066FF"/>
        </a:solidFill>
      </dgm:spPr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уровень</a:t>
          </a:r>
          <a:endParaRPr lang="ru-RU" dirty="0"/>
        </a:p>
      </dgm:t>
    </dgm:pt>
    <dgm:pt modelId="{EDD6F320-E92A-45D1-9A06-B2ADBE859B9E}" type="parTrans" cxnId="{3F845B7E-2F93-426D-B15C-EB21D796B5D8}">
      <dgm:prSet/>
      <dgm:spPr/>
      <dgm:t>
        <a:bodyPr/>
        <a:lstStyle/>
        <a:p>
          <a:endParaRPr lang="ru-RU"/>
        </a:p>
      </dgm:t>
    </dgm:pt>
    <dgm:pt modelId="{13C0CF9C-9373-4732-AFFD-64C88497C9E1}" type="sibTrans" cxnId="{3F845B7E-2F93-426D-B15C-EB21D796B5D8}">
      <dgm:prSet/>
      <dgm:spPr/>
      <dgm:t>
        <a:bodyPr/>
        <a:lstStyle/>
        <a:p>
          <a:endParaRPr lang="ru-RU"/>
        </a:p>
      </dgm:t>
    </dgm:pt>
    <dgm:pt modelId="{25707543-0E7B-46FB-84CE-9BD93405183F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2400" dirty="0" smtClean="0"/>
            <a:t>ДЦРБ     (беременные с низким перинатальным риском)</a:t>
          </a:r>
          <a:endParaRPr lang="ru-RU" sz="2400" dirty="0"/>
        </a:p>
      </dgm:t>
    </dgm:pt>
    <dgm:pt modelId="{CCD58BB8-E595-4053-B244-48EA6A916FB3}" type="parTrans" cxnId="{EE1AB6F2-4165-49AE-B49B-283390E8FE15}">
      <dgm:prSet/>
      <dgm:spPr/>
      <dgm:t>
        <a:bodyPr/>
        <a:lstStyle/>
        <a:p>
          <a:endParaRPr lang="ru-RU"/>
        </a:p>
      </dgm:t>
    </dgm:pt>
    <dgm:pt modelId="{31E9AB0A-15F0-4733-858B-033D3502D354}" type="sibTrans" cxnId="{EE1AB6F2-4165-49AE-B49B-283390E8FE15}">
      <dgm:prSet/>
      <dgm:spPr/>
      <dgm:t>
        <a:bodyPr/>
        <a:lstStyle/>
        <a:p>
          <a:endParaRPr lang="ru-RU"/>
        </a:p>
      </dgm:t>
    </dgm:pt>
    <dgm:pt modelId="{2972480F-0B13-4181-96CF-C8DD1114560A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1800" b="1" dirty="0" smtClean="0"/>
            <a:t>МСЧ № 7, </a:t>
          </a:r>
          <a:endParaRPr lang="ru-RU" sz="1800" b="1" dirty="0"/>
        </a:p>
      </dgm:t>
    </dgm:pt>
    <dgm:pt modelId="{DA98FF2A-5752-4598-BD7D-5ECA31653234}" type="parTrans" cxnId="{A81E16FF-2982-4BB0-8A7D-BA7F47513514}">
      <dgm:prSet/>
      <dgm:spPr/>
      <dgm:t>
        <a:bodyPr/>
        <a:lstStyle/>
        <a:p>
          <a:endParaRPr lang="ru-RU"/>
        </a:p>
      </dgm:t>
    </dgm:pt>
    <dgm:pt modelId="{972C9F60-2D2B-4038-9CD8-AF8A8E214970}" type="sibTrans" cxnId="{A81E16FF-2982-4BB0-8A7D-BA7F47513514}">
      <dgm:prSet/>
      <dgm:spPr/>
      <dgm:t>
        <a:bodyPr/>
        <a:lstStyle/>
        <a:p>
          <a:endParaRPr lang="ru-RU"/>
        </a:p>
      </dgm:t>
    </dgm:pt>
    <dgm:pt modelId="{EC276052-6302-4558-9384-F73AEC222973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1750" b="1" dirty="0" smtClean="0"/>
            <a:t>Пермская краевая клиническая больница,</a:t>
          </a:r>
          <a:endParaRPr lang="ru-RU" sz="1750" b="1" dirty="0"/>
        </a:p>
      </dgm:t>
    </dgm:pt>
    <dgm:pt modelId="{1E4025F5-2D8B-4F6B-9E0E-4E6B4533B037}" type="parTrans" cxnId="{5CBF1B6E-3559-4FE2-A8F4-BD1927A6B2B0}">
      <dgm:prSet/>
      <dgm:spPr/>
      <dgm:t>
        <a:bodyPr/>
        <a:lstStyle/>
        <a:p>
          <a:endParaRPr lang="ru-RU"/>
        </a:p>
      </dgm:t>
    </dgm:pt>
    <dgm:pt modelId="{22E2021A-B04C-4A49-8683-7F75D2F92576}" type="sibTrans" cxnId="{5CBF1B6E-3559-4FE2-A8F4-BD1927A6B2B0}">
      <dgm:prSet/>
      <dgm:spPr/>
      <dgm:t>
        <a:bodyPr/>
        <a:lstStyle/>
        <a:p>
          <a:endParaRPr lang="ru-RU"/>
        </a:p>
      </dgm:t>
    </dgm:pt>
    <dgm:pt modelId="{13F1823C-3DF7-442F-AF9E-646358EC2C5B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1750" b="1" dirty="0" smtClean="0"/>
            <a:t> перинатальный центр (беременные с высоким риском)</a:t>
          </a:r>
          <a:endParaRPr lang="ru-RU" sz="1750" b="1" dirty="0"/>
        </a:p>
      </dgm:t>
    </dgm:pt>
    <dgm:pt modelId="{807FDEB2-6EB6-4E01-9D43-CE5C2A7AA2C1}" type="parTrans" cxnId="{78BC8DA3-D7C5-4679-8F4D-CA26DCBA12B5}">
      <dgm:prSet/>
      <dgm:spPr/>
      <dgm:t>
        <a:bodyPr/>
        <a:lstStyle/>
        <a:p>
          <a:endParaRPr lang="ru-RU"/>
        </a:p>
      </dgm:t>
    </dgm:pt>
    <dgm:pt modelId="{3E05DC61-5EDC-4517-B0A3-87A71A95CE81}" type="sibTrans" cxnId="{78BC8DA3-D7C5-4679-8F4D-CA26DCBA12B5}">
      <dgm:prSet/>
      <dgm:spPr/>
      <dgm:t>
        <a:bodyPr/>
        <a:lstStyle/>
        <a:p>
          <a:endParaRPr lang="ru-RU"/>
        </a:p>
      </dgm:t>
    </dgm:pt>
    <dgm:pt modelId="{EBF1F92A-C2A0-49DC-B779-BA51161653F3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1800" b="1" dirty="0" smtClean="0"/>
            <a:t>МСЧ № 9, </a:t>
          </a:r>
          <a:endParaRPr lang="ru-RU" sz="1800" b="1" dirty="0"/>
        </a:p>
      </dgm:t>
    </dgm:pt>
    <dgm:pt modelId="{FC03B285-6960-4277-8F11-7D2AEFD6534E}" type="parTrans" cxnId="{8A921B4E-D803-4BD9-904F-DE8885E77C71}">
      <dgm:prSet/>
      <dgm:spPr/>
      <dgm:t>
        <a:bodyPr/>
        <a:lstStyle/>
        <a:p>
          <a:endParaRPr lang="ru-RU"/>
        </a:p>
      </dgm:t>
    </dgm:pt>
    <dgm:pt modelId="{67AACADF-A177-479C-B749-88484445F6EB}" type="sibTrans" cxnId="{8A921B4E-D803-4BD9-904F-DE8885E77C71}">
      <dgm:prSet/>
      <dgm:spPr/>
      <dgm:t>
        <a:bodyPr/>
        <a:lstStyle/>
        <a:p>
          <a:endParaRPr lang="ru-RU"/>
        </a:p>
      </dgm:t>
    </dgm:pt>
    <dgm:pt modelId="{0053AC66-AA02-488A-B11F-D1B8BC2A19EF}">
      <dgm:prSet custT="1"/>
      <dgm:spPr>
        <a:ln>
          <a:solidFill>
            <a:srgbClr val="C53BBB"/>
          </a:solidFill>
        </a:ln>
      </dgm:spPr>
      <dgm:t>
        <a:bodyPr/>
        <a:lstStyle/>
        <a:p>
          <a:r>
            <a:rPr lang="ru-RU" sz="1800" b="1" dirty="0" smtClean="0"/>
            <a:t>ГБ № 7  (беременные со средним перинатальным риском)</a:t>
          </a:r>
          <a:endParaRPr lang="ru-RU" sz="1800" b="1" dirty="0"/>
        </a:p>
      </dgm:t>
    </dgm:pt>
    <dgm:pt modelId="{D45B0086-7CDD-491E-BEB7-EB7CE3E508EA}" type="parTrans" cxnId="{499EE05F-27DB-41AF-AAB2-3150A577BDBC}">
      <dgm:prSet/>
      <dgm:spPr/>
      <dgm:t>
        <a:bodyPr/>
        <a:lstStyle/>
        <a:p>
          <a:endParaRPr lang="ru-RU"/>
        </a:p>
      </dgm:t>
    </dgm:pt>
    <dgm:pt modelId="{046F1ADD-207A-4C47-9C72-F4507E0EA1B9}" type="sibTrans" cxnId="{499EE05F-27DB-41AF-AAB2-3150A577BDBC}">
      <dgm:prSet/>
      <dgm:spPr/>
      <dgm:t>
        <a:bodyPr/>
        <a:lstStyle/>
        <a:p>
          <a:endParaRPr lang="ru-RU"/>
        </a:p>
      </dgm:t>
    </dgm:pt>
    <dgm:pt modelId="{CE0AA2D5-F133-48E8-BDCC-113804A9687D}" type="pres">
      <dgm:prSet presAssocID="{95C92C8C-C475-419A-B1BB-538D937ABFF4}" presName="diagram" presStyleCnt="0">
        <dgm:presLayoutVars>
          <dgm:dir/>
          <dgm:animLvl val="lvl"/>
          <dgm:resizeHandles val="exact"/>
        </dgm:presLayoutVars>
      </dgm:prSet>
      <dgm:spPr/>
    </dgm:pt>
    <dgm:pt modelId="{0D9D122F-1FFB-49AD-81DB-B4F04AE8D4D6}" type="pres">
      <dgm:prSet presAssocID="{56D0CB07-E832-420B-9ADF-E079E4B165B0}" presName="compNode" presStyleCnt="0"/>
      <dgm:spPr/>
    </dgm:pt>
    <dgm:pt modelId="{DF8FDD92-E27C-42A4-A8D0-68BD42C2F877}" type="pres">
      <dgm:prSet presAssocID="{56D0CB07-E832-420B-9ADF-E079E4B165B0}" presName="childRect" presStyleLbl="bgAcc1" presStyleIdx="0" presStyleCnt="3" custScaleX="122068" custLinFactNeighborX="8478" custLinFactNeighborY="7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10510-597F-4852-BB60-D11D583C5B3F}" type="pres">
      <dgm:prSet presAssocID="{56D0CB07-E832-420B-9ADF-E079E4B165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3E9C4-FB7F-48B6-8E27-940F23A4940B}" type="pres">
      <dgm:prSet presAssocID="{56D0CB07-E832-420B-9ADF-E079E4B165B0}" presName="parentRect" presStyleLbl="alignNode1" presStyleIdx="0" presStyleCnt="3" custScaleX="120597" custLinFactY="81478" custLinFactNeighborX="9227" custLinFactNeighborY="100000"/>
      <dgm:spPr/>
      <dgm:t>
        <a:bodyPr/>
        <a:lstStyle/>
        <a:p>
          <a:endParaRPr lang="ru-RU"/>
        </a:p>
      </dgm:t>
    </dgm:pt>
    <dgm:pt modelId="{45EA7190-8FAD-46AF-BE77-B2E1BE86F7D3}" type="pres">
      <dgm:prSet presAssocID="{56D0CB07-E832-420B-9ADF-E079E4B165B0}" presName="adorn" presStyleLbl="fgAccFollowNode1" presStyleIdx="0" presStyleCnt="3" custLinFactY="52105" custLinFactNeighborX="24892" custLinFactNeighborY="100000"/>
      <dgm:spPr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t="-25000" b="-25000"/>
          </a:stretch>
        </a:blipFill>
      </dgm:spPr>
    </dgm:pt>
    <dgm:pt modelId="{625CB835-6D53-4879-8CBD-BB78DB793A99}" type="pres">
      <dgm:prSet presAssocID="{3AA49AF2-4F8D-42B6-99FE-624B1A5B1B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5A59D7-41C1-46B7-A6FC-B11F0F04C39B}" type="pres">
      <dgm:prSet presAssocID="{F0F44ABE-ABC3-458B-90C1-0356E16EE49B}" presName="compNode" presStyleCnt="0"/>
      <dgm:spPr/>
    </dgm:pt>
    <dgm:pt modelId="{B20DA620-D1CF-4E4F-88D4-51E0DA936A6C}" type="pres">
      <dgm:prSet presAssocID="{F0F44ABE-ABC3-458B-90C1-0356E16EE49B}" presName="childRect" presStyleLbl="bgAcc1" presStyleIdx="1" presStyleCnt="3" custAng="0" custScaleX="122329" custScaleY="107717" custLinFactNeighborX="3712" custLinFactNeighborY="-4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6049E-FC08-429B-B653-DE36D3B8ECFA}" type="pres">
      <dgm:prSet presAssocID="{F0F44ABE-ABC3-458B-90C1-0356E16EE4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C9ECF-A17A-479D-949B-55F67CB10292}" type="pres">
      <dgm:prSet presAssocID="{F0F44ABE-ABC3-458B-90C1-0356E16EE49B}" presName="parentRect" presStyleLbl="alignNode1" presStyleIdx="1" presStyleCnt="3" custScaleX="112780" custLinFactY="-1503" custLinFactNeighborX="-2832" custLinFactNeighborY="-100000"/>
      <dgm:spPr/>
      <dgm:t>
        <a:bodyPr/>
        <a:lstStyle/>
        <a:p>
          <a:endParaRPr lang="ru-RU"/>
        </a:p>
      </dgm:t>
    </dgm:pt>
    <dgm:pt modelId="{19CB9A49-9ACB-4F49-989E-DC9FCFE06A02}" type="pres">
      <dgm:prSet presAssocID="{F0F44ABE-ABC3-458B-90C1-0356E16EE49B}" presName="adorn" presStyleLbl="fgAccFollowNode1" presStyleIdx="1" presStyleCnt="3" custLinFactY="-7236" custLinFactNeighborX="8929" custLinFactNeighborY="-100000"/>
      <dgm:spPr>
        <a:blipFill>
          <a:blip xmlns:r="http://schemas.openxmlformats.org/officeDocument/2006/relationships" r:embed="rId2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l="-27000" r="-27000"/>
          </a:stretch>
        </a:blipFill>
      </dgm:spPr>
    </dgm:pt>
    <dgm:pt modelId="{25DCF677-05D8-43C7-82EC-DE841DB9ABE2}" type="pres">
      <dgm:prSet presAssocID="{B2ADC9FE-F7EB-4751-8301-52A1A236C8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CFF9F6-030D-4FE4-8DD1-5E5AD51DF997}" type="pres">
      <dgm:prSet presAssocID="{A7AEAB9F-2A97-48C8-9B6F-55A90C90E0E9}" presName="compNode" presStyleCnt="0"/>
      <dgm:spPr/>
    </dgm:pt>
    <dgm:pt modelId="{E8B80017-CA3A-4831-86E5-11C3EB563B2C}" type="pres">
      <dgm:prSet presAssocID="{A7AEAB9F-2A97-48C8-9B6F-55A90C90E0E9}" presName="childRect" presStyleLbl="bgAcc1" presStyleIdx="2" presStyleCnt="3" custScaleX="114537" custScaleY="136146" custLinFactNeighborX="-6422" custLinFactNeighborY="7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19B23-4F17-4E89-A3B4-6A3D27F2ED8C}" type="pres">
      <dgm:prSet presAssocID="{A7AEAB9F-2A97-48C8-9B6F-55A90C90E0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98D77-4126-430E-AD7E-212FD87A8BA4}" type="pres">
      <dgm:prSet presAssocID="{A7AEAB9F-2A97-48C8-9B6F-55A90C90E0E9}" presName="parentRect" presStyleLbl="alignNode1" presStyleIdx="2" presStyleCnt="3" custScaleX="110461" custLinFactY="68554" custLinFactNeighborX="-6242" custLinFactNeighborY="100000"/>
      <dgm:spPr/>
      <dgm:t>
        <a:bodyPr/>
        <a:lstStyle/>
        <a:p>
          <a:endParaRPr lang="ru-RU"/>
        </a:p>
      </dgm:t>
    </dgm:pt>
    <dgm:pt modelId="{E6C80E31-6639-4EC7-B1C0-E45A809EE442}" type="pres">
      <dgm:prSet presAssocID="{A7AEAB9F-2A97-48C8-9B6F-55A90C90E0E9}" presName="adorn" presStyleLbl="fgAccFollowNode1" presStyleIdx="2" presStyleCnt="3" custLinFactY="52338" custLinFactNeighborX="-23755" custLinFactNeighborY="100000"/>
      <dgm:spPr>
        <a:blipFill>
          <a:blip xmlns:r="http://schemas.openxmlformats.org/officeDocument/2006/relationships" r:embed="rId3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/>
          </a:stretch>
        </a:blipFill>
      </dgm:spPr>
    </dgm:pt>
  </dgm:ptLst>
  <dgm:cxnLst>
    <dgm:cxn modelId="{C7DE9C72-63DE-45C2-B9EE-585B380C82EB}" type="presOf" srcId="{0053AC66-AA02-488A-B11F-D1B8BC2A19EF}" destId="{DF8FDD92-E27C-42A4-A8D0-68BD42C2F877}" srcOrd="0" destOrd="2" presId="urn:microsoft.com/office/officeart/2005/8/layout/bList2#1"/>
    <dgm:cxn modelId="{BBD31639-CCF8-4C3E-B80B-A6299C894DF3}" type="presOf" srcId="{B2ADC9FE-F7EB-4751-8301-52A1A236C83D}" destId="{25DCF677-05D8-43C7-82EC-DE841DB9ABE2}" srcOrd="0" destOrd="0" presId="urn:microsoft.com/office/officeart/2005/8/layout/bList2#1"/>
    <dgm:cxn modelId="{50A840E8-3030-4201-BB2F-FC1AFB25B55B}" type="presOf" srcId="{56D0CB07-E832-420B-9ADF-E079E4B165B0}" destId="{20C10510-597F-4852-BB60-D11D583C5B3F}" srcOrd="0" destOrd="0" presId="urn:microsoft.com/office/officeart/2005/8/layout/bList2#1"/>
    <dgm:cxn modelId="{1C8CA5B0-EDAE-401E-B4C8-E65B3046071A}" type="presOf" srcId="{2972480F-0B13-4181-96CF-C8DD1114560A}" destId="{DF8FDD92-E27C-42A4-A8D0-68BD42C2F877}" srcOrd="0" destOrd="0" presId="urn:microsoft.com/office/officeart/2005/8/layout/bList2#1"/>
    <dgm:cxn modelId="{3339D106-041D-49CD-A124-B322C545A5A8}" type="presOf" srcId="{13F1823C-3DF7-442F-AF9E-646358EC2C5B}" destId="{E8B80017-CA3A-4831-86E5-11C3EB563B2C}" srcOrd="0" destOrd="1" presId="urn:microsoft.com/office/officeart/2005/8/layout/bList2#1"/>
    <dgm:cxn modelId="{CB8834A3-8C56-4F16-96D1-EA034ED5181B}" type="presOf" srcId="{56D0CB07-E832-420B-9ADF-E079E4B165B0}" destId="{7043E9C4-FB7F-48B6-8E27-940F23A4940B}" srcOrd="1" destOrd="0" presId="urn:microsoft.com/office/officeart/2005/8/layout/bList2#1"/>
    <dgm:cxn modelId="{3F845B7E-2F93-426D-B15C-EB21D796B5D8}" srcId="{95C92C8C-C475-419A-B1BB-538D937ABFF4}" destId="{A7AEAB9F-2A97-48C8-9B6F-55A90C90E0E9}" srcOrd="2" destOrd="0" parTransId="{EDD6F320-E92A-45D1-9A06-B2ADBE859B9E}" sibTransId="{13C0CF9C-9373-4732-AFFD-64C88497C9E1}"/>
    <dgm:cxn modelId="{998BB891-C273-4F4A-B5AA-1FC2900908A8}" type="presOf" srcId="{F0F44ABE-ABC3-458B-90C1-0356E16EE49B}" destId="{CEBC9ECF-A17A-479D-949B-55F67CB10292}" srcOrd="1" destOrd="0" presId="urn:microsoft.com/office/officeart/2005/8/layout/bList2#1"/>
    <dgm:cxn modelId="{EE1AB6F2-4165-49AE-B49B-283390E8FE15}" srcId="{F0F44ABE-ABC3-458B-90C1-0356E16EE49B}" destId="{25707543-0E7B-46FB-84CE-9BD93405183F}" srcOrd="0" destOrd="0" parTransId="{CCD58BB8-E595-4053-B244-48EA6A916FB3}" sibTransId="{31E9AB0A-15F0-4733-858B-033D3502D354}"/>
    <dgm:cxn modelId="{EBC2A720-6543-44FD-B4BB-6104A3CAC418}" srcId="{95C92C8C-C475-419A-B1BB-538D937ABFF4}" destId="{F0F44ABE-ABC3-458B-90C1-0356E16EE49B}" srcOrd="1" destOrd="0" parTransId="{D6E85C09-1C4B-422C-AF37-03E0AFCCAA82}" sibTransId="{B2ADC9FE-F7EB-4751-8301-52A1A236C83D}"/>
    <dgm:cxn modelId="{78BC8DA3-D7C5-4679-8F4D-CA26DCBA12B5}" srcId="{A7AEAB9F-2A97-48C8-9B6F-55A90C90E0E9}" destId="{13F1823C-3DF7-442F-AF9E-646358EC2C5B}" srcOrd="1" destOrd="0" parTransId="{807FDEB2-6EB6-4E01-9D43-CE5C2A7AA2C1}" sibTransId="{3E05DC61-5EDC-4517-B0A3-87A71A95CE81}"/>
    <dgm:cxn modelId="{A81E16FF-2982-4BB0-8A7D-BA7F47513514}" srcId="{56D0CB07-E832-420B-9ADF-E079E4B165B0}" destId="{2972480F-0B13-4181-96CF-C8DD1114560A}" srcOrd="0" destOrd="0" parTransId="{DA98FF2A-5752-4598-BD7D-5ECA31653234}" sibTransId="{972C9F60-2D2B-4038-9CD8-AF8A8E214970}"/>
    <dgm:cxn modelId="{8A921B4E-D803-4BD9-904F-DE8885E77C71}" srcId="{56D0CB07-E832-420B-9ADF-E079E4B165B0}" destId="{EBF1F92A-C2A0-49DC-B779-BA51161653F3}" srcOrd="1" destOrd="0" parTransId="{FC03B285-6960-4277-8F11-7D2AEFD6534E}" sibTransId="{67AACADF-A177-479C-B749-88484445F6EB}"/>
    <dgm:cxn modelId="{B223B92C-DD5D-4EB6-BD77-5688EE10B58C}" type="presOf" srcId="{3AA49AF2-4F8D-42B6-99FE-624B1A5B1BAE}" destId="{625CB835-6D53-4879-8CBD-BB78DB793A99}" srcOrd="0" destOrd="0" presId="urn:microsoft.com/office/officeart/2005/8/layout/bList2#1"/>
    <dgm:cxn modelId="{72C77CDC-0D16-4BBF-8968-4AA63F8C4788}" type="presOf" srcId="{A7AEAB9F-2A97-48C8-9B6F-55A90C90E0E9}" destId="{1CA19B23-4F17-4E89-A3B4-6A3D27F2ED8C}" srcOrd="0" destOrd="0" presId="urn:microsoft.com/office/officeart/2005/8/layout/bList2#1"/>
    <dgm:cxn modelId="{681C59EF-DD4A-4F8E-BE45-707F994C5900}" type="presOf" srcId="{A7AEAB9F-2A97-48C8-9B6F-55A90C90E0E9}" destId="{6AD98D77-4126-430E-AD7E-212FD87A8BA4}" srcOrd="1" destOrd="0" presId="urn:microsoft.com/office/officeart/2005/8/layout/bList2#1"/>
    <dgm:cxn modelId="{66AE212C-4788-48D7-9813-90AED6AEC3DF}" type="presOf" srcId="{EBF1F92A-C2A0-49DC-B779-BA51161653F3}" destId="{DF8FDD92-E27C-42A4-A8D0-68BD42C2F877}" srcOrd="0" destOrd="1" presId="urn:microsoft.com/office/officeart/2005/8/layout/bList2#1"/>
    <dgm:cxn modelId="{8196D0EA-115A-4D37-9DA0-866A0658B93D}" type="presOf" srcId="{25707543-0E7B-46FB-84CE-9BD93405183F}" destId="{B20DA620-D1CF-4E4F-88D4-51E0DA936A6C}" srcOrd="0" destOrd="0" presId="urn:microsoft.com/office/officeart/2005/8/layout/bList2#1"/>
    <dgm:cxn modelId="{31D93FF1-B143-4BED-B906-9EFC7478332E}" type="presOf" srcId="{EC276052-6302-4558-9384-F73AEC222973}" destId="{E8B80017-CA3A-4831-86E5-11C3EB563B2C}" srcOrd="0" destOrd="0" presId="urn:microsoft.com/office/officeart/2005/8/layout/bList2#1"/>
    <dgm:cxn modelId="{5169448F-84F0-4E22-8316-97A6B29B3101}" type="presOf" srcId="{F0F44ABE-ABC3-458B-90C1-0356E16EE49B}" destId="{AE66049E-FC08-429B-B653-DE36D3B8ECFA}" srcOrd="0" destOrd="0" presId="urn:microsoft.com/office/officeart/2005/8/layout/bList2#1"/>
    <dgm:cxn modelId="{F91E60D1-2AE2-4B6E-9B4D-334628074AD9}" type="presOf" srcId="{95C92C8C-C475-419A-B1BB-538D937ABFF4}" destId="{CE0AA2D5-F133-48E8-BDCC-113804A9687D}" srcOrd="0" destOrd="0" presId="urn:microsoft.com/office/officeart/2005/8/layout/bList2#1"/>
    <dgm:cxn modelId="{78B58AF9-04C2-40C4-AE21-3F4A946062CA}" srcId="{95C92C8C-C475-419A-B1BB-538D937ABFF4}" destId="{56D0CB07-E832-420B-9ADF-E079E4B165B0}" srcOrd="0" destOrd="0" parTransId="{2F72C367-DE09-4368-83E3-DCF8CB6B06E0}" sibTransId="{3AA49AF2-4F8D-42B6-99FE-624B1A5B1BAE}"/>
    <dgm:cxn modelId="{499EE05F-27DB-41AF-AAB2-3150A577BDBC}" srcId="{56D0CB07-E832-420B-9ADF-E079E4B165B0}" destId="{0053AC66-AA02-488A-B11F-D1B8BC2A19EF}" srcOrd="2" destOrd="0" parTransId="{D45B0086-7CDD-491E-BEB7-EB7CE3E508EA}" sibTransId="{046F1ADD-207A-4C47-9C72-F4507E0EA1B9}"/>
    <dgm:cxn modelId="{5CBF1B6E-3559-4FE2-A8F4-BD1927A6B2B0}" srcId="{A7AEAB9F-2A97-48C8-9B6F-55A90C90E0E9}" destId="{EC276052-6302-4558-9384-F73AEC222973}" srcOrd="0" destOrd="0" parTransId="{1E4025F5-2D8B-4F6B-9E0E-4E6B4533B037}" sibTransId="{22E2021A-B04C-4A49-8683-7F75D2F92576}"/>
    <dgm:cxn modelId="{41D34EB3-7CA1-4818-B41E-77AA4CEB7429}" type="presParOf" srcId="{CE0AA2D5-F133-48E8-BDCC-113804A9687D}" destId="{0D9D122F-1FFB-49AD-81DB-B4F04AE8D4D6}" srcOrd="0" destOrd="0" presId="urn:microsoft.com/office/officeart/2005/8/layout/bList2#1"/>
    <dgm:cxn modelId="{8D37D9B7-03FC-486B-941C-4577A65542B1}" type="presParOf" srcId="{0D9D122F-1FFB-49AD-81DB-B4F04AE8D4D6}" destId="{DF8FDD92-E27C-42A4-A8D0-68BD42C2F877}" srcOrd="0" destOrd="0" presId="urn:microsoft.com/office/officeart/2005/8/layout/bList2#1"/>
    <dgm:cxn modelId="{4453BFBF-2428-45D6-8501-A0F0EC977AAF}" type="presParOf" srcId="{0D9D122F-1FFB-49AD-81DB-B4F04AE8D4D6}" destId="{20C10510-597F-4852-BB60-D11D583C5B3F}" srcOrd="1" destOrd="0" presId="urn:microsoft.com/office/officeart/2005/8/layout/bList2#1"/>
    <dgm:cxn modelId="{61BBB290-DB13-43DC-91D4-E594231DD2B3}" type="presParOf" srcId="{0D9D122F-1FFB-49AD-81DB-B4F04AE8D4D6}" destId="{7043E9C4-FB7F-48B6-8E27-940F23A4940B}" srcOrd="2" destOrd="0" presId="urn:microsoft.com/office/officeart/2005/8/layout/bList2#1"/>
    <dgm:cxn modelId="{870779DD-3371-4665-BBD8-438C8C1D40BF}" type="presParOf" srcId="{0D9D122F-1FFB-49AD-81DB-B4F04AE8D4D6}" destId="{45EA7190-8FAD-46AF-BE77-B2E1BE86F7D3}" srcOrd="3" destOrd="0" presId="urn:microsoft.com/office/officeart/2005/8/layout/bList2#1"/>
    <dgm:cxn modelId="{AE80B5C5-C261-4E1B-8258-EA1D3F8234A4}" type="presParOf" srcId="{CE0AA2D5-F133-48E8-BDCC-113804A9687D}" destId="{625CB835-6D53-4879-8CBD-BB78DB793A99}" srcOrd="1" destOrd="0" presId="urn:microsoft.com/office/officeart/2005/8/layout/bList2#1"/>
    <dgm:cxn modelId="{1F70C08A-5745-40C0-ADAD-C5466E88936E}" type="presParOf" srcId="{CE0AA2D5-F133-48E8-BDCC-113804A9687D}" destId="{925A59D7-41C1-46B7-A6FC-B11F0F04C39B}" srcOrd="2" destOrd="0" presId="urn:microsoft.com/office/officeart/2005/8/layout/bList2#1"/>
    <dgm:cxn modelId="{B1B03656-B7AF-4B2C-B5AC-D78938E0E5D8}" type="presParOf" srcId="{925A59D7-41C1-46B7-A6FC-B11F0F04C39B}" destId="{B20DA620-D1CF-4E4F-88D4-51E0DA936A6C}" srcOrd="0" destOrd="0" presId="urn:microsoft.com/office/officeart/2005/8/layout/bList2#1"/>
    <dgm:cxn modelId="{988459B3-7143-4907-A7F4-B3B0184EC7D1}" type="presParOf" srcId="{925A59D7-41C1-46B7-A6FC-B11F0F04C39B}" destId="{AE66049E-FC08-429B-B653-DE36D3B8ECFA}" srcOrd="1" destOrd="0" presId="urn:microsoft.com/office/officeart/2005/8/layout/bList2#1"/>
    <dgm:cxn modelId="{ECD70A5B-96D5-4025-8D0A-A95358228A53}" type="presParOf" srcId="{925A59D7-41C1-46B7-A6FC-B11F0F04C39B}" destId="{CEBC9ECF-A17A-479D-949B-55F67CB10292}" srcOrd="2" destOrd="0" presId="urn:microsoft.com/office/officeart/2005/8/layout/bList2#1"/>
    <dgm:cxn modelId="{17785C04-0CE0-4025-AA33-6E25269396E6}" type="presParOf" srcId="{925A59D7-41C1-46B7-A6FC-B11F0F04C39B}" destId="{19CB9A49-9ACB-4F49-989E-DC9FCFE06A02}" srcOrd="3" destOrd="0" presId="urn:microsoft.com/office/officeart/2005/8/layout/bList2#1"/>
    <dgm:cxn modelId="{5EDD2A9C-73F4-4137-885F-706CE80480DA}" type="presParOf" srcId="{CE0AA2D5-F133-48E8-BDCC-113804A9687D}" destId="{25DCF677-05D8-43C7-82EC-DE841DB9ABE2}" srcOrd="3" destOrd="0" presId="urn:microsoft.com/office/officeart/2005/8/layout/bList2#1"/>
    <dgm:cxn modelId="{986B66AC-791B-4D2B-B93A-9283F5F355AF}" type="presParOf" srcId="{CE0AA2D5-F133-48E8-BDCC-113804A9687D}" destId="{BDCFF9F6-030D-4FE4-8DD1-5E5AD51DF997}" srcOrd="4" destOrd="0" presId="urn:microsoft.com/office/officeart/2005/8/layout/bList2#1"/>
    <dgm:cxn modelId="{67EDABF3-ECDD-4278-82D3-FA5532D36AA2}" type="presParOf" srcId="{BDCFF9F6-030D-4FE4-8DD1-5E5AD51DF997}" destId="{E8B80017-CA3A-4831-86E5-11C3EB563B2C}" srcOrd="0" destOrd="0" presId="urn:microsoft.com/office/officeart/2005/8/layout/bList2#1"/>
    <dgm:cxn modelId="{39E4851E-17E1-4C1D-8901-BCFD0768D93F}" type="presParOf" srcId="{BDCFF9F6-030D-4FE4-8DD1-5E5AD51DF997}" destId="{1CA19B23-4F17-4E89-A3B4-6A3D27F2ED8C}" srcOrd="1" destOrd="0" presId="urn:microsoft.com/office/officeart/2005/8/layout/bList2#1"/>
    <dgm:cxn modelId="{1986E44F-8374-466A-B955-9F242FCFB0A9}" type="presParOf" srcId="{BDCFF9F6-030D-4FE4-8DD1-5E5AD51DF997}" destId="{6AD98D77-4126-430E-AD7E-212FD87A8BA4}" srcOrd="2" destOrd="0" presId="urn:microsoft.com/office/officeart/2005/8/layout/bList2#1"/>
    <dgm:cxn modelId="{2B726044-C315-4058-AFD9-398F434BDF3D}" type="presParOf" srcId="{BDCFF9F6-030D-4FE4-8DD1-5E5AD51DF997}" destId="{E6C80E31-6639-4EC7-B1C0-E45A809EE442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FDD92-E27C-42A4-A8D0-68BD42C2F877}">
      <dsp:nvSpPr>
        <dsp:cNvPr id="0" name=""/>
        <dsp:cNvSpPr/>
      </dsp:nvSpPr>
      <dsp:spPr>
        <a:xfrm>
          <a:off x="200258" y="2849655"/>
          <a:ext cx="2840593" cy="17370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C53B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МСЧ № 7,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МСЧ № 9,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ГБ № 7  (беременные со средним перинатальным риском)</a:t>
          </a:r>
          <a:endParaRPr lang="ru-RU" sz="1800" b="1" kern="1200" dirty="0"/>
        </a:p>
      </dsp:txBody>
      <dsp:txXfrm>
        <a:off x="240960" y="2890357"/>
        <a:ext cx="2759189" cy="1696397"/>
      </dsp:txXfrm>
    </dsp:sp>
    <dsp:sp modelId="{7043E9C4-FB7F-48B6-8E27-940F23A4940B}">
      <dsp:nvSpPr>
        <dsp:cNvPr id="0" name=""/>
        <dsp:cNvSpPr/>
      </dsp:nvSpPr>
      <dsp:spPr>
        <a:xfrm>
          <a:off x="234803" y="4602259"/>
          <a:ext cx="2806362" cy="746952"/>
        </a:xfrm>
        <a:prstGeom prst="rect">
          <a:avLst/>
        </a:prstGeom>
        <a:solidFill>
          <a:srgbClr val="0066FF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 </a:t>
          </a:r>
          <a:r>
            <a:rPr lang="ru-RU" sz="1400" kern="1200" dirty="0" smtClean="0"/>
            <a:t>уровень</a:t>
          </a:r>
          <a:endParaRPr lang="ru-RU" sz="1400" kern="1200" dirty="0"/>
        </a:p>
      </dsp:txBody>
      <dsp:txXfrm>
        <a:off x="234803" y="4602259"/>
        <a:ext cx="1976311" cy="746952"/>
      </dsp:txXfrm>
    </dsp:sp>
    <dsp:sp modelId="{45EA7190-8FAD-46AF-BE77-B2E1BE86F7D3}">
      <dsp:nvSpPr>
        <dsp:cNvPr id="0" name=""/>
        <dsp:cNvSpPr/>
      </dsp:nvSpPr>
      <dsp:spPr>
        <a:xfrm>
          <a:off x="2167078" y="4604201"/>
          <a:ext cx="814470" cy="8144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t="-25000" b="-25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DA620-D1CF-4E4F-88D4-51E0DA936A6C}">
      <dsp:nvSpPr>
        <dsp:cNvPr id="0" name=""/>
        <dsp:cNvSpPr/>
      </dsp:nvSpPr>
      <dsp:spPr>
        <a:xfrm>
          <a:off x="3131724" y="657883"/>
          <a:ext cx="2846666" cy="18711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C53B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ДЦРБ     (беременные с низким перинатальным риском)</a:t>
          </a:r>
          <a:endParaRPr lang="ru-RU" sz="2400" kern="1200" dirty="0"/>
        </a:p>
      </dsp:txBody>
      <dsp:txXfrm>
        <a:off x="3175567" y="701726"/>
        <a:ext cx="2758980" cy="1827308"/>
      </dsp:txXfrm>
    </dsp:sp>
    <dsp:sp modelId="{CEBC9ECF-A17A-479D-949B-55F67CB10292}">
      <dsp:nvSpPr>
        <dsp:cNvPr id="0" name=""/>
        <dsp:cNvSpPr/>
      </dsp:nvSpPr>
      <dsp:spPr>
        <a:xfrm>
          <a:off x="3090547" y="2522037"/>
          <a:ext cx="2624456" cy="746952"/>
        </a:xfrm>
        <a:prstGeom prst="rect">
          <a:avLst/>
        </a:prstGeom>
        <a:solidFill>
          <a:srgbClr val="0066FF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</a:t>
          </a:r>
          <a:r>
            <a:rPr lang="ru-RU" sz="1400" kern="1200" dirty="0" smtClean="0"/>
            <a:t> уровень (физиологические роды)</a:t>
          </a:r>
          <a:endParaRPr lang="ru-RU" sz="1400" kern="1200" dirty="0"/>
        </a:p>
      </dsp:txBody>
      <dsp:txXfrm>
        <a:off x="3090547" y="2522037"/>
        <a:ext cx="1848208" cy="746952"/>
      </dsp:txXfrm>
    </dsp:sp>
    <dsp:sp modelId="{19CB9A49-9ACB-4F49-989E-DC9FCFE06A02}">
      <dsp:nvSpPr>
        <dsp:cNvPr id="0" name=""/>
        <dsp:cNvSpPr/>
      </dsp:nvSpPr>
      <dsp:spPr>
        <a:xfrm>
          <a:off x="5082474" y="2525458"/>
          <a:ext cx="814470" cy="814470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l="-27000" r="-27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80017-CA3A-4831-86E5-11C3EB563B2C}">
      <dsp:nvSpPr>
        <dsp:cNvPr id="0" name=""/>
        <dsp:cNvSpPr/>
      </dsp:nvSpPr>
      <dsp:spPr>
        <a:xfrm>
          <a:off x="5944347" y="2677065"/>
          <a:ext cx="2665342" cy="2364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C53B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b="1" kern="1200" dirty="0" smtClean="0"/>
            <a:t>Пермская краевая клиническая больница,</a:t>
          </a:r>
          <a:endParaRPr lang="ru-RU" sz="1750" b="1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b="1" kern="1200" dirty="0" smtClean="0"/>
            <a:t> перинатальный центр (беременные с высоким риском)</a:t>
          </a:r>
          <a:endParaRPr lang="ru-RU" sz="1750" b="1" kern="1200" dirty="0"/>
        </a:p>
      </dsp:txBody>
      <dsp:txXfrm>
        <a:off x="5999762" y="2732480"/>
        <a:ext cx="2554512" cy="2309576"/>
      </dsp:txXfrm>
    </dsp:sp>
    <dsp:sp modelId="{6AD98D77-4126-430E-AD7E-212FD87A8BA4}">
      <dsp:nvSpPr>
        <dsp:cNvPr id="0" name=""/>
        <dsp:cNvSpPr/>
      </dsp:nvSpPr>
      <dsp:spPr>
        <a:xfrm>
          <a:off x="5995961" y="4662696"/>
          <a:ext cx="2570491" cy="746952"/>
        </a:xfrm>
        <a:prstGeom prst="rect">
          <a:avLst/>
        </a:prstGeom>
        <a:solidFill>
          <a:srgbClr val="0066FF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III</a:t>
          </a:r>
          <a:r>
            <a:rPr lang="ru-RU" sz="1400" kern="1200" dirty="0" smtClean="0"/>
            <a:t> уровень</a:t>
          </a:r>
          <a:endParaRPr lang="ru-RU" sz="1400" kern="1200" dirty="0"/>
        </a:p>
      </dsp:txBody>
      <dsp:txXfrm>
        <a:off x="5995961" y="4662696"/>
        <a:ext cx="1810205" cy="746952"/>
      </dsp:txXfrm>
    </dsp:sp>
    <dsp:sp modelId="{E6C80E31-6639-4EC7-B1C0-E45A809EE442}">
      <dsp:nvSpPr>
        <dsp:cNvPr id="0" name=""/>
        <dsp:cNvSpPr/>
      </dsp:nvSpPr>
      <dsp:spPr>
        <a:xfrm>
          <a:off x="7774057" y="4763071"/>
          <a:ext cx="814470" cy="814470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664E-1E19-4969-8612-7AF3EAFD8E5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51BBA-1392-46D7-9FEC-F16AA25AA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0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0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0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7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1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1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5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0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51BBA-1392-46D7-9FEC-F16AA25AA7A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3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64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7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41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9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3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9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1D29-F014-41F9-9966-33BB7C88069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27BA32-5B15-4A3F-9694-C49801F67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2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11" Type="http://schemas.openxmlformats.org/officeDocument/2006/relationships/oleObject" Target="../embeddings/Microsoft_Excel_97-2003_Worksheet5.xls"/><Relationship Id="rId5" Type="http://schemas.openxmlformats.org/officeDocument/2006/relationships/oleObject" Target="../embeddings/Microsoft_Excel_97-2003_Worksheet3.xls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1.xml"/><Relationship Id="rId7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75" y="252635"/>
            <a:ext cx="942603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учреждения здравоохранения Пермского края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больница» за 2019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1" descr="px0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37866" y="2577016"/>
            <a:ext cx="4383088" cy="35004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71500" dist="50800" algn="ctr" rotWithShape="0">
              <a:srgbClr val="00B0F0">
                <a:alpha val="77000"/>
              </a:srgbClr>
            </a:outerShdw>
          </a:effectLst>
        </p:spPr>
      </p:pic>
      <p:sp>
        <p:nvSpPr>
          <p:cNvPr id="8" name="Rectangle 30"/>
          <p:cNvSpPr txBox="1">
            <a:spLocks noChangeArrowheads="1"/>
          </p:cNvSpPr>
          <p:nvPr/>
        </p:nvSpPr>
        <p:spPr>
          <a:xfrm>
            <a:off x="6791593" y="4547030"/>
            <a:ext cx="5323938" cy="126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Monotype Sorts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ГБУЗ ПК «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pPr algn="r">
              <a:buFont typeface="Monotype Sorts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А.С.Пьянников</a:t>
            </a: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5237" y="6077453"/>
            <a:ext cx="3068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346" y="2074438"/>
            <a:ext cx="4150760" cy="203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57" y="420891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трудоспособного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системы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185232"/>
              </p:ext>
            </p:extLst>
          </p:nvPr>
        </p:nvGraphicFramePr>
        <p:xfrm>
          <a:off x="1071563" y="2079625"/>
          <a:ext cx="59055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5" descr="http://4e4evica.ru/wp-content/uploads/2014/09/vrach_i_serd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197099"/>
            <a:ext cx="3844925" cy="26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трудоспособного населения от злокачественных новообразований за отчетный период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255508"/>
              </p:ext>
            </p:extLst>
          </p:nvPr>
        </p:nvGraphicFramePr>
        <p:xfrm>
          <a:off x="2037381" y="2062220"/>
          <a:ext cx="10071492" cy="461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813" y="1660127"/>
            <a:ext cx="2614199" cy="183951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57" y="420891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взрослого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1533525" y="1695654"/>
            <a:ext cx="9972675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здоровы          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хронические заболевания   -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72,2%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251 заболеваний– 3,8%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осмотренных,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ч.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злокачественных новообразований.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ttp://hronika.info/uploads/posts/2015-10/1446118222_serd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352550"/>
            <a:ext cx="25923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57" y="420891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заболевания в ходе диспансеризации взрослого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2019 году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graphicFrame>
        <p:nvGraphicFramePr>
          <p:cNvPr id="5" name="Диаграмма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81368"/>
              </p:ext>
            </p:extLst>
          </p:nvPr>
        </p:nvGraphicFramePr>
        <p:xfrm>
          <a:off x="914400" y="1554480"/>
          <a:ext cx="10756900" cy="52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06" y="921886"/>
            <a:ext cx="2678221" cy="3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882" y="258966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трудоспособного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причин за отчетный период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46132"/>
              </p:ext>
            </p:extLst>
          </p:nvPr>
        </p:nvGraphicFramePr>
        <p:xfrm>
          <a:off x="1512692" y="1459346"/>
          <a:ext cx="4684908" cy="507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18179"/>
              </p:ext>
            </p:extLst>
          </p:nvPr>
        </p:nvGraphicFramePr>
        <p:xfrm>
          <a:off x="6253019" y="1560945"/>
          <a:ext cx="5504872" cy="503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лиц, состоящих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учёте у нарколога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79089"/>
              </p:ext>
            </p:extLst>
          </p:nvPr>
        </p:nvGraphicFramePr>
        <p:xfrm>
          <a:off x="639193" y="1251752"/>
          <a:ext cx="10493406" cy="58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2" descr="http://s3.passion.ru/sites/passion.ru/files/imagecache/img593x312/content/images/s_article/16035/mainimage/281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1155497"/>
            <a:ext cx="33131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наркологическими расстройствами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54689"/>
              </p:ext>
            </p:extLst>
          </p:nvPr>
        </p:nvGraphicFramePr>
        <p:xfrm>
          <a:off x="1267417" y="1908699"/>
          <a:ext cx="9989467" cy="47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7" descr="http://bezumno.ru/uploads/posts/2010-12/12914896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90" y="1050988"/>
            <a:ext cx="226853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рожениц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ru-RU" dirty="0"/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77574"/>
              </p:ext>
            </p:extLst>
          </p:nvPr>
        </p:nvGraphicFramePr>
        <p:xfrm>
          <a:off x="2255962" y="1168574"/>
          <a:ext cx="8784976" cy="568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 rot="2685346">
            <a:off x="4440238" y="2752899"/>
            <a:ext cx="677862" cy="1368425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759466">
            <a:off x="8508484" y="2772916"/>
            <a:ext cx="635000" cy="1224549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05438" y="5748512"/>
            <a:ext cx="2592387" cy="647700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9" descr="http://900igr.net/datai/geografija/Rozhdaemost-naselenija/0006-006-Obschij-koeffitsient-rozhdaemost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276524"/>
            <a:ext cx="23653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http://mega-u.ru/sites/default/files/styles/large/public/be644f06cd85ca4ac6fea25a628aa559_0.jpg?itok=FIXEY39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1392412"/>
            <a:ext cx="17970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родившихся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ru-RU" dirty="0"/>
          </a:p>
        </p:txBody>
      </p:sp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52052"/>
              </p:ext>
            </p:extLst>
          </p:nvPr>
        </p:nvGraphicFramePr>
        <p:xfrm>
          <a:off x="1336431" y="1209822"/>
          <a:ext cx="9047407" cy="501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0982" y="1616364"/>
            <a:ext cx="410094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Добрянский</a:t>
            </a:r>
            <a:r>
              <a:rPr lang="ru-RU" dirty="0" smtClean="0"/>
              <a:t> район</a:t>
            </a:r>
          </a:p>
          <a:p>
            <a:r>
              <a:rPr lang="ru-RU" dirty="0" smtClean="0"/>
              <a:t>2018 год – 6,1</a:t>
            </a:r>
          </a:p>
          <a:p>
            <a:r>
              <a:rPr lang="ru-RU" dirty="0" smtClean="0"/>
              <a:t>2019 год – 5,6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младенческой смертности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27437"/>
              </p:ext>
            </p:extLst>
          </p:nvPr>
        </p:nvGraphicFramePr>
        <p:xfrm>
          <a:off x="628073" y="1468581"/>
          <a:ext cx="11462327" cy="506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132" y="602076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здравоохранения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198485"/>
            <a:ext cx="10102850" cy="5659515"/>
          </a:xfrm>
        </p:spPr>
        <p:txBody>
          <a:bodyPr>
            <a:normAutofit fontScale="92500"/>
          </a:bodyPr>
          <a:lstStyle/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государственных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планы по снижению смертности населения от новообразований, туберкулёза, ДТП, болезней систем кровообращения, дыхания,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пищеварения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маршрутизации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трёхуровневой системе оказания медицинской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диспансеризацию детского и отдельных групп взрослого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младенческой смертности;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доступность и качество медицинской помощи;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профилактическую работу;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материально-техническую и лечебную базу учреждений здравоохранения;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кадры на местах.</a:t>
            </a:r>
          </a:p>
          <a:p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78257" y="624110"/>
            <a:ext cx="9993043" cy="653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на 1000 населения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73774"/>
              </p:ext>
            </p:extLst>
          </p:nvPr>
        </p:nvGraphicFramePr>
        <p:xfrm>
          <a:off x="849313" y="498475"/>
          <a:ext cx="9923462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0" descr="http://www.mir74.ru/uploads/posts/2014-08/1408081417_2-z19-6191123c-6f84-4ea5-b9d0-0d16a8679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68" y="3964925"/>
            <a:ext cx="26400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2</a:t>
            </a:r>
            <a:endParaRPr lang="ru-RU" dirty="0"/>
          </a:p>
        </p:txBody>
      </p:sp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98368"/>
              </p:ext>
            </p:extLst>
          </p:nvPr>
        </p:nvGraphicFramePr>
        <p:xfrm>
          <a:off x="977900" y="1206297"/>
          <a:ext cx="6902450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6083"/>
              </p:ext>
            </p:extLst>
          </p:nvPr>
        </p:nvGraphicFramePr>
        <p:xfrm>
          <a:off x="5175249" y="3705111"/>
          <a:ext cx="6878206" cy="301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http://titro.ru/wp-content/uploads/2015/04/bronholegochni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2" y="1155497"/>
            <a:ext cx="27098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img1.liveinternet.ru/images/attach/b/3/41/821/41821406_0DoktorSpywa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56" y="3905250"/>
            <a:ext cx="2041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туберкулеза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3</a:t>
            </a:r>
            <a:endParaRPr lang="ru-RU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89021"/>
              </p:ext>
            </p:extLst>
          </p:nvPr>
        </p:nvGraphicFramePr>
        <p:xfrm>
          <a:off x="748144" y="1206296"/>
          <a:ext cx="11037455" cy="540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6" descr="http://medknizki.ru/wp-content/uploads/2014/07/%D1%84%D0%BB%D1%8E%D0%BE%D1%80%D0%BE%D0%B3%D1%80%D0%B0%D1%84%D0%B8%D1%8F-%D0%B2-%D0%BC%D0%BE%D1%81%D0%BA%D0%B2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79" y="1459027"/>
            <a:ext cx="2086071" cy="15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257" y="501650"/>
            <a:ext cx="9993043" cy="65384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ВИЧ-инфекции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4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1463461"/>
            <a:ext cx="424815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950" y="1463461"/>
            <a:ext cx="6096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обследованных на      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ВИЧ-инфекцию – 11520 человек.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ВИЧ-инфицированных, получивших лечение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заболеваемости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–97,2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(край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114,8)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9475" y="592936"/>
            <a:ext cx="8911687" cy="12808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Онкологическая заболеваемость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632398"/>
              </p:ext>
            </p:extLst>
          </p:nvPr>
        </p:nvGraphicFramePr>
        <p:xfrm>
          <a:off x="1659474" y="1320800"/>
          <a:ext cx="10272176" cy="302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7" descr="http://crimeavector.com.ua/uploads/posts/2014-02/1391594228_thumb-big-420x305-f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605338"/>
            <a:ext cx="30432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naked-science.ru/sites/default/files/imagecache/node_image_full/355572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36" y="4582998"/>
            <a:ext cx="287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9475" y="592936"/>
            <a:ext cx="8911687" cy="1280890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Запущенность онкологических заболеваний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2700" y="1562100"/>
            <a:ext cx="81343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Запущенность в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-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7,9% 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 край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2018г- 21,0%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/>
              <a:t>ротоглотка                                 </a:t>
            </a:r>
            <a:r>
              <a:rPr lang="ru-RU" sz="2400" dirty="0" smtClean="0"/>
              <a:t>– </a:t>
            </a:r>
            <a:r>
              <a:rPr lang="ru-RU" sz="2400" dirty="0"/>
              <a:t>100%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/>
              <a:t>шейка матки                             </a:t>
            </a:r>
            <a:r>
              <a:rPr lang="ru-RU" sz="2400" dirty="0" smtClean="0"/>
              <a:t>– 66,7</a:t>
            </a:r>
            <a:r>
              <a:rPr lang="ru-RU" sz="2400" dirty="0"/>
              <a:t>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прямая кишка                             </a:t>
            </a:r>
            <a:r>
              <a:rPr lang="ru-RU" sz="2400" dirty="0" smtClean="0"/>
              <a:t>– 50</a:t>
            </a:r>
            <a:r>
              <a:rPr lang="ru-RU" sz="2400" dirty="0"/>
              <a:t>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молочная железа                       </a:t>
            </a:r>
            <a:r>
              <a:rPr lang="ru-RU" sz="2400" dirty="0" smtClean="0"/>
              <a:t>–  </a:t>
            </a:r>
            <a:r>
              <a:rPr lang="ru-RU" sz="2400" dirty="0"/>
              <a:t>12,5%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желудок                                       </a:t>
            </a:r>
            <a:r>
              <a:rPr lang="ru-RU" sz="2400" dirty="0" smtClean="0"/>
              <a:t>–   </a:t>
            </a:r>
            <a:r>
              <a:rPr lang="ru-RU" sz="2400" dirty="0"/>
              <a:t>11,1%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прямая кишка                             </a:t>
            </a:r>
            <a:r>
              <a:rPr lang="ru-RU" sz="2400" dirty="0" smtClean="0"/>
              <a:t>–  </a:t>
            </a:r>
            <a:r>
              <a:rPr lang="ru-RU" sz="2400" dirty="0"/>
              <a:t>10%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ободочная кишка                       </a:t>
            </a:r>
            <a:r>
              <a:rPr lang="ru-RU" sz="2400" dirty="0" smtClean="0"/>
              <a:t>–  </a:t>
            </a:r>
            <a:r>
              <a:rPr lang="ru-RU" sz="2400" dirty="0"/>
              <a:t>8,3%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предстательная </a:t>
            </a:r>
            <a:r>
              <a:rPr lang="ru-RU" sz="2400" dirty="0" smtClean="0"/>
              <a:t>железа</a:t>
            </a:r>
            <a:r>
              <a:rPr lang="ru-RU" sz="2400" dirty="0"/>
              <a:t> </a:t>
            </a:r>
            <a:r>
              <a:rPr lang="ru-RU" sz="2400" dirty="0" smtClean="0"/>
              <a:t>           –  </a:t>
            </a:r>
            <a:r>
              <a:rPr lang="ru-RU" sz="2400" dirty="0"/>
              <a:t>7,7%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трахея, бронхи, легкие              </a:t>
            </a:r>
            <a:r>
              <a:rPr lang="ru-RU" sz="2400" dirty="0" smtClean="0"/>
              <a:t>– </a:t>
            </a:r>
            <a:r>
              <a:rPr lang="ru-RU" sz="2400" dirty="0"/>
              <a:t>7,7%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10,7%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(край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–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36,5%)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9475" y="592936"/>
            <a:ext cx="8911687" cy="1280890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инвалидность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трудоспособного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населения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40747"/>
              </p:ext>
            </p:extLst>
          </p:nvPr>
        </p:nvGraphicFramePr>
        <p:xfrm>
          <a:off x="1658938" y="1873250"/>
          <a:ext cx="8958262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Лист" r:id="rId4" imgW="8696321" imgH="3181417" progId="Excel.Sheet.8">
                  <p:embed/>
                </p:oleObj>
              </mc:Choice>
              <mc:Fallback>
                <p:oleObj name="Лист" r:id="rId4" imgW="8696321" imgH="3181417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1873250"/>
                        <a:ext cx="8958262" cy="433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2" y="5025803"/>
            <a:ext cx="1639888" cy="15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250036"/>
            <a:ext cx="8911687" cy="1280890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первичного выхода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инвалидность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трудоспособного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2019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456096"/>
              </p:ext>
            </p:extLst>
          </p:nvPr>
        </p:nvGraphicFramePr>
        <p:xfrm>
          <a:off x="1081087" y="1886526"/>
          <a:ext cx="9424987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682" name="Picture 10" descr="http://go2.imgsmail.ru/imgpreview?key=5fee34a199bf4862&amp;mb=imgdb_preview_1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80" y="3911974"/>
            <a:ext cx="3468040" cy="26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01650"/>
            <a:ext cx="8911687" cy="635789"/>
          </a:xfrm>
        </p:spPr>
        <p:txBody>
          <a:bodyPr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 населения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112" y="1552575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гепатита «В»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- 100%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- 100%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полиомиелита                          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пневмококковой инфекции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- 104,1%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туберкулёза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- 132,4%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3" descr="http://www.sympaty.net/wp-content/uploads/2012/10/nuzhny-li-privivki-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333876"/>
            <a:ext cx="3009787" cy="23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vseprivivki.com/wp-content/uploads/2014/12/10ec5cc373d7511018833ae27bb2a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72" y="4200526"/>
            <a:ext cx="3335854" cy="233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01650"/>
            <a:ext cx="8911687" cy="63578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пролеченных больных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112" y="1552575"/>
            <a:ext cx="8915400" cy="1000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- 4598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Дневные стационары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- 1317 чел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1137439"/>
            <a:ext cx="2517775" cy="18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83300" y="3026061"/>
            <a:ext cx="8911687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круглосуточных коек: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0112" y="3756646"/>
            <a:ext cx="63701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263 койки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 – 265 коек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 – 228 коек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169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161 койка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122 койки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129 коек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117 коек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04775" y="4735907"/>
            <a:ext cx="8911687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4">
              <a:lnSpc>
                <a:spcPct val="90000"/>
              </a:lnSpc>
              <a:buClr>
                <a:srgbClr val="FF0000"/>
              </a:buClr>
              <a:defRPr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 descr="http://go4.imgsmail.ru/imgpreview?key=71ae87c7ac81ce14&amp;mb=imgdb_preview_1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73" y="3576638"/>
            <a:ext cx="349797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57" y="323568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ГБУЗ ПК «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</a:t>
            </a:r>
            <a:b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1" y="1605376"/>
            <a:ext cx="10020300" cy="57340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амбулатории в п.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Вильва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Дивья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с.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Перемское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фельдшерско-акушерских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82864"/>
            <a:ext cx="8911687" cy="63578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Госпитализаций на 1 000 населения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90535"/>
              </p:ext>
            </p:extLst>
          </p:nvPr>
        </p:nvGraphicFramePr>
        <p:xfrm>
          <a:off x="1748374" y="1443038"/>
          <a:ext cx="10332789" cy="342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9" descr="http://www.deloru.ru/upload/iblock/295/2950cc90129e1a56b428ca4e37627722_thumb_450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75" y="4864100"/>
            <a:ext cx="2654273" cy="17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ttp://almapharm.ru/media/2011/12/0_64453_f7ba50b4_l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4870433"/>
            <a:ext cx="2644774" cy="176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82864"/>
            <a:ext cx="8911687" cy="63578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планового задания по ОМС</a:t>
            </a:r>
            <a:endParaRPr lang="ru-RU" altLang="ru-RU" dirty="0">
              <a:solidFill>
                <a:srgbClr val="FF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092649"/>
              </p:ext>
            </p:extLst>
          </p:nvPr>
        </p:nvGraphicFramePr>
        <p:xfrm>
          <a:off x="1527049" y="1234440"/>
          <a:ext cx="10323207" cy="31343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97600"/>
                <a:gridCol w="1988590"/>
                <a:gridCol w="2248618"/>
                <a:gridCol w="2023758"/>
                <a:gridCol w="2064641"/>
              </a:tblGrid>
              <a:tr h="154152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медицинская помощь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 anchor="ctr"/>
                </a:tc>
              </a:tr>
              <a:tr h="15928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Добрянская центральная районная больница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82864"/>
            <a:ext cx="8911687" cy="63578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endParaRPr lang="ru-RU" altLang="ru-RU" dirty="0">
              <a:solidFill>
                <a:srgbClr val="FF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2200" y="1589681"/>
            <a:ext cx="70104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Очередность: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участковым специалистам    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1-7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«узким» специалистам            – 1-10 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                                 – 1-3 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диагностика  – 1-10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http://www.nazarovo-online.ru/uploads/posts/2014-07/1406265656_zhenskaya-konsultac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75" y="4691062"/>
            <a:ext cx="2889251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krassever.ru/upload/resize_cache/iblock/181/800_600_1/06_%D0%B1%D0%BE%D0%BB%D1%8C%D0%BD%D0%B8%D1%86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97" y="4837585"/>
            <a:ext cx="3034104" cy="20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7575" y="582864"/>
            <a:ext cx="8911687" cy="63578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altLang="ru-RU" dirty="0">
              <a:solidFill>
                <a:srgbClr val="FF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35896"/>
              </p:ext>
            </p:extLst>
          </p:nvPr>
        </p:nvGraphicFramePr>
        <p:xfrm>
          <a:off x="2041525" y="1218653"/>
          <a:ext cx="7426324" cy="54324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1539"/>
                <a:gridCol w="791861"/>
                <a:gridCol w="1546678"/>
                <a:gridCol w="1403123"/>
                <a:gridCol w="1403123"/>
              </a:tblGrid>
              <a:tr h="1491303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 чело</a:t>
                      </a:r>
                    </a:p>
                    <a:p>
                      <a:pPr algn="ctr"/>
                      <a:r>
                        <a:rPr lang="ru-RU" sz="1600" dirty="0" smtClean="0"/>
                        <a:t>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высшая</a:t>
                      </a:r>
                    </a:p>
                    <a:p>
                      <a:pPr algn="ctr"/>
                      <a:r>
                        <a:rPr lang="ru-RU" sz="1600" dirty="0" smtClean="0"/>
                        <a:t>категория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первая категория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вторая категория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</a:tr>
              <a:tr h="85689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Врачи, 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11148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кандидат</a:t>
                      </a:r>
                      <a:r>
                        <a:rPr lang="ru-RU" sz="2000" baseline="0" dirty="0" smtClean="0"/>
                        <a:t> медицинских наук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196936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Средний медицинский персонал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193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127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pic>
        <p:nvPicPr>
          <p:cNvPr id="10" name="Picture 37" descr="http://empirically.net/wp-content/uploads/2013/05/autria_doctors_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77" y="1218653"/>
            <a:ext cx="2710223" cy="153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http://medorelax.ru/medorelax/images/stomatologia1-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77" y="3582678"/>
            <a:ext cx="2724151" cy="181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97575" y="582864"/>
            <a:ext cx="8911687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altLang="ru-RU" dirty="0">
              <a:solidFill>
                <a:srgbClr val="FF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7574" y="1375112"/>
            <a:ext cx="8487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	в 2019 году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22,2 на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 населения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2018 году – 24,6 на 10 000 населения;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в 2017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24,2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10 000 населения;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2016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28,9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10 000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Ильинский МР    2018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19,6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Оханский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2018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15,6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Чердынский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 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http://utis.kiev.ua/wp-content/uploads/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382710"/>
            <a:ext cx="487362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97575" y="582864"/>
            <a:ext cx="8911687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физическими лицами</a:t>
            </a:r>
            <a:endParaRPr lang="ru-RU" altLang="ru-RU" dirty="0">
              <a:solidFill>
                <a:srgbClr val="FF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3724604"/>
              </p:ext>
            </p:extLst>
          </p:nvPr>
        </p:nvGraphicFramePr>
        <p:xfrm>
          <a:off x="1470025" y="1269453"/>
          <a:ext cx="3568700" cy="382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79420398"/>
              </p:ext>
            </p:extLst>
          </p:nvPr>
        </p:nvGraphicFramePr>
        <p:xfrm>
          <a:off x="6330950" y="1269453"/>
          <a:ext cx="3568700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865687" y="4568278"/>
            <a:ext cx="52562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Коэффициент совместительства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7988"/>
              </p:ext>
            </p:extLst>
          </p:nvPr>
        </p:nvGraphicFramePr>
        <p:xfrm>
          <a:off x="4278311" y="5144540"/>
          <a:ext cx="6599238" cy="1381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99619"/>
                <a:gridCol w="3299619"/>
              </a:tblGrid>
              <a:tr h="6400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врачи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медицинский персонал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</a:tr>
              <a:tr h="3705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 г – 1,74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 г – 1,57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</a:tr>
              <a:tr h="3705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2018 г – 1,55 (ПК – 1,46)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2018 г – 1,39 (ПК – 1,36)</a:t>
                      </a:r>
                      <a:endParaRPr lang="ru-RU" sz="1800" dirty="0"/>
                    </a:p>
                  </a:txBody>
                  <a:tcPr marL="91446" marR="91446" marT="45686" marB="45686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73018" y="107555"/>
            <a:ext cx="10280073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учреждений в 2019, тыс. руб.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7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247357"/>
              </p:ext>
            </p:extLst>
          </p:nvPr>
        </p:nvGraphicFramePr>
        <p:xfrm>
          <a:off x="1173018" y="1376217"/>
          <a:ext cx="10758632" cy="3639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078"/>
                <a:gridCol w="2934172"/>
                <a:gridCol w="1429555"/>
                <a:gridCol w="1587523"/>
                <a:gridCol w="1747732"/>
                <a:gridCol w="2537572"/>
              </a:tblGrid>
              <a:tr h="1777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учреждения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Кассовые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 исполнения плана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Кредиторская задолженность на </a:t>
                      </a:r>
                      <a:r>
                        <a:rPr lang="ru-RU" sz="2000" b="1" dirty="0" smtClean="0">
                          <a:effectLst/>
                        </a:rPr>
                        <a:t>01.01.2020 </a:t>
                      </a:r>
                      <a:r>
                        <a:rPr lang="ru-RU" sz="2000" b="1" dirty="0">
                          <a:effectLst/>
                        </a:rPr>
                        <a:t>г.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ГБУЗ ПК «</a:t>
                      </a:r>
                      <a:r>
                        <a:rPr lang="ru-RU" sz="2000" b="1" dirty="0" err="1">
                          <a:effectLst/>
                        </a:rPr>
                        <a:t>Добрянская</a:t>
                      </a:r>
                      <a:r>
                        <a:rPr lang="ru-RU" sz="2000" b="1" dirty="0">
                          <a:effectLst/>
                        </a:rPr>
                        <a:t> ЦРБ»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324 969,9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314 670,3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96,8%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7 931,3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73018" y="107555"/>
            <a:ext cx="10280073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плата, руб.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7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34424"/>
              </p:ext>
            </p:extLst>
          </p:nvPr>
        </p:nvGraphicFramePr>
        <p:xfrm>
          <a:off x="554183" y="1267567"/>
          <a:ext cx="11453090" cy="2901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798"/>
                <a:gridCol w="1914957"/>
                <a:gridCol w="2089044"/>
                <a:gridCol w="2089044"/>
                <a:gridCol w="1917247"/>
              </a:tblGrid>
              <a:tr h="160304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Наименование учреждения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Средняя заработная плата по категории Врач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Средняя заработная плата Средний медицинский персонал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2018 </a:t>
                      </a:r>
                      <a:r>
                        <a:rPr lang="ru-RU" sz="2400" b="1" dirty="0">
                          <a:effectLst/>
                        </a:rPr>
                        <a:t>год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2019 </a:t>
                      </a:r>
                      <a:r>
                        <a:rPr lang="ru-RU" sz="2400" b="1" dirty="0">
                          <a:effectLst/>
                        </a:rPr>
                        <a:t>год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2018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год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2019 </a:t>
                      </a:r>
                      <a:r>
                        <a:rPr lang="ru-RU" sz="2400" b="1" dirty="0">
                          <a:effectLst/>
                        </a:rPr>
                        <a:t>год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ГБУЗ ПК «Добрянская ЦРБ»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55 878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58 721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26 993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26 968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11850" y="577061"/>
            <a:ext cx="8911687" cy="635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лабораторных исследований, тыс. ед.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22316"/>
              </p:ext>
            </p:extLst>
          </p:nvPr>
        </p:nvGraphicFramePr>
        <p:xfrm>
          <a:off x="1431636" y="1062182"/>
          <a:ext cx="10239663" cy="22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Лист" r:id="rId5" imgW="9524850" imgH="2552687" progId="Excel.Sheet.8">
                  <p:embed/>
                </p:oleObj>
              </mc:Choice>
              <mc:Fallback>
                <p:oleObj name="Лист" r:id="rId5" imgW="9524850" imgH="2552687" progId="Excel.Sheet.8">
                  <p:embed/>
                  <p:pic>
                    <p:nvPicPr>
                      <p:cNvPr id="0" name="Picture 1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636" y="1062182"/>
                        <a:ext cx="10239663" cy="22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44189"/>
              </p:ext>
            </p:extLst>
          </p:nvPr>
        </p:nvGraphicFramePr>
        <p:xfrm>
          <a:off x="1216025" y="3341688"/>
          <a:ext cx="922655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" name="Лист" r:id="rId8" imgW="8734406" imgH="1952732" progId="Excel.Sheet.8">
                  <p:embed/>
                </p:oleObj>
              </mc:Choice>
              <mc:Fallback>
                <p:oleObj name="Лист" r:id="rId8" imgW="8734406" imgH="1952732" progId="Excel.Sheet.8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41688"/>
                        <a:ext cx="9226550" cy="1646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443373"/>
              </p:ext>
            </p:extLst>
          </p:nvPr>
        </p:nvGraphicFramePr>
        <p:xfrm>
          <a:off x="1387310" y="5294372"/>
          <a:ext cx="949007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" name="Лист" r:id="rId11" imgW="9372510" imgH="1762098" progId="Excel.Sheet.8">
                  <p:embed/>
                </p:oleObj>
              </mc:Choice>
              <mc:Fallback>
                <p:oleObj name="Лист" r:id="rId11" imgW="9372510" imgH="1762098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310" y="5294372"/>
                        <a:ext cx="9490075" cy="1503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289636" y="2981410"/>
            <a:ext cx="9036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лабораторных исследований в расчёте на 1 стационарного больного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1289636" y="4894262"/>
            <a:ext cx="8406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лабораторных исследований в расчёте на 100 посещений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Выездная работа ЛПУ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964" y="1690255"/>
            <a:ext cx="10802648" cy="42209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выполнен 101 выезд </a:t>
            </a:r>
            <a:r>
              <a:rPr lang="ru-RU" sz="3200" dirty="0" smtClean="0"/>
              <a:t>врачей, осмотрено </a:t>
            </a:r>
            <a:r>
              <a:rPr lang="ru-RU" sz="3200" dirty="0" smtClean="0"/>
              <a:t>1549 </a:t>
            </a:r>
            <a:r>
              <a:rPr lang="ru-RU" sz="3200" dirty="0" smtClean="0"/>
              <a:t>человек, 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</a:t>
            </a:r>
            <a:r>
              <a:rPr lang="ru-RU" sz="3200" dirty="0" smtClean="0"/>
              <a:t>по </a:t>
            </a:r>
            <a:r>
              <a:rPr lang="ru-RU" sz="3200" dirty="0" smtClean="0"/>
              <a:t>заболеванию – </a:t>
            </a:r>
            <a:r>
              <a:rPr lang="ru-RU" sz="3200" dirty="0" smtClean="0"/>
              <a:t>1084, </a:t>
            </a:r>
            <a:r>
              <a:rPr lang="ru-RU" sz="3200" dirty="0" smtClean="0"/>
              <a:t>с профилактической целью - </a:t>
            </a:r>
            <a:r>
              <a:rPr lang="ru-RU" sz="3200" dirty="0" smtClean="0"/>
              <a:t>985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C:\Users\User\Pictures\фото больницы\DSCN9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" y="3631620"/>
            <a:ext cx="5014203" cy="29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User\Documents\Фото1\фото Кыжевского ФАП\фото Кыжевского ФАП\100_1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4" y="3253971"/>
            <a:ext cx="4366206" cy="32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17" y="320040"/>
            <a:ext cx="9993043" cy="65384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0100"/>
              </p:ext>
            </p:extLst>
          </p:nvPr>
        </p:nvGraphicFramePr>
        <p:xfrm>
          <a:off x="2142173" y="1039927"/>
          <a:ext cx="9640887" cy="28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789259"/>
              </p:ext>
            </p:extLst>
          </p:nvPr>
        </p:nvGraphicFramePr>
        <p:xfrm>
          <a:off x="1376218" y="3768436"/>
          <a:ext cx="7847157" cy="30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4" descr="http://pravotnosheniya.info/images/original/30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5" y="4889901"/>
            <a:ext cx="24479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16100" y="508000"/>
            <a:ext cx="8229600" cy="990600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здравоохранения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816100" y="1498599"/>
            <a:ext cx="10204450" cy="485235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 качества медицинской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профилактической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укреплении материально-технической и лечебной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здравоохранения; 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местах;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персонифицированного учёта медикаментов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всех фельдшерско-акушерских пунктов;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 в п.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Ярино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Липово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населения района.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563" y="611410"/>
            <a:ext cx="7407563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6" y="1339076"/>
            <a:ext cx="8891263" cy="50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57" y="349453"/>
            <a:ext cx="9993043" cy="653847"/>
          </a:xfrm>
        </p:spPr>
        <p:txBody>
          <a:bodyPr>
            <a:noAutofit/>
          </a:bodyPr>
          <a:lstStyle/>
          <a:p>
            <a:r>
              <a:rPr lang="ru-RU" altLang="ru-RU" b="1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Коэффициент рождаемости и смертности</a:t>
            </a: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1 000 населения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0948"/>
              </p:ext>
            </p:extLst>
          </p:nvPr>
        </p:nvGraphicFramePr>
        <p:xfrm>
          <a:off x="1155700" y="1516856"/>
          <a:ext cx="5302250" cy="259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547979"/>
              </p:ext>
            </p:extLst>
          </p:nvPr>
        </p:nvGraphicFramePr>
        <p:xfrm>
          <a:off x="6175717" y="1505243"/>
          <a:ext cx="5908431" cy="277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721546"/>
              </p:ext>
            </p:extLst>
          </p:nvPr>
        </p:nvGraphicFramePr>
        <p:xfrm>
          <a:off x="1695450" y="4019550"/>
          <a:ext cx="8915400" cy="264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57" y="578053"/>
            <a:ext cx="9993043" cy="65384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65552"/>
              </p:ext>
            </p:extLst>
          </p:nvPr>
        </p:nvGraphicFramePr>
        <p:xfrm>
          <a:off x="953366" y="1362831"/>
          <a:ext cx="5553075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956523"/>
              </p:ext>
            </p:extLst>
          </p:nvPr>
        </p:nvGraphicFramePr>
        <p:xfrm>
          <a:off x="7027863" y="3253189"/>
          <a:ext cx="5164137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9" descr="http://go2.imgsmail.ru/imgpreview?key=688ce49276c7b3a1&amp;mb=imgdb_preview_10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86" y="1197264"/>
            <a:ext cx="39131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go3.imgsmail.ru/imgpreview?key=7e1a659c8325dd67&amp;mb=imgdb_preview_104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44463" y="4526430"/>
            <a:ext cx="3977381" cy="2331570"/>
          </a:xfrm>
          <a:prstGeom prst="rect">
            <a:avLst/>
          </a:prstGeom>
          <a:noFill/>
          <a:effectLst>
            <a:softEdge rad="31750"/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132" y="602076"/>
            <a:ext cx="9993043" cy="653847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ОИМ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605376"/>
            <a:ext cx="10020300" cy="573403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летальность в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г. </a:t>
            </a:r>
            <a:r>
              <a:rPr lang="en-US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Добрянки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– 26% (13 случаев из 50)</a:t>
            </a:r>
          </a:p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Госпитальная летальность в  ПСО и РСЦ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Перми в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г.–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7,8% (6 случае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76) 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pic>
        <p:nvPicPr>
          <p:cNvPr id="6" name="Picture 9" descr="http://simptom.org/wp-content/uploads/2014/04/infarkt-miokard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07460" y="3661023"/>
            <a:ext cx="4762500" cy="2857500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Picture 11" descr="http://po-zhenski.ru/img/2013/11/infarkt-miokarda-zhenskij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92338" y="3799135"/>
            <a:ext cx="3989006" cy="25812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578053"/>
            <a:ext cx="10203180" cy="653847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 трудоспособном возрасте от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причин на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817492"/>
              </p:ext>
            </p:extLst>
          </p:nvPr>
        </p:nvGraphicFramePr>
        <p:xfrm>
          <a:off x="1543049" y="1704975"/>
          <a:ext cx="9896475" cy="22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76500" y="4004077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cs typeface="Times New Roman" panose="02020603050405020304" pitchFamily="18" charset="0"/>
              </a:rPr>
              <a:t>   Структура смертности трудоспособного населения, %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183"/>
              </p:ext>
            </p:extLst>
          </p:nvPr>
        </p:nvGraphicFramePr>
        <p:xfrm>
          <a:off x="2119670" y="4404127"/>
          <a:ext cx="4636595" cy="231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92491"/>
              </p:ext>
            </p:extLst>
          </p:nvPr>
        </p:nvGraphicFramePr>
        <p:xfrm>
          <a:off x="7059613" y="4404127"/>
          <a:ext cx="4611687" cy="240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327" y="578053"/>
            <a:ext cx="10348774" cy="653847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в трудоспособном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%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1300" y="6350957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6690138"/>
              </p:ext>
            </p:extLst>
          </p:nvPr>
        </p:nvGraphicFramePr>
        <p:xfrm>
          <a:off x="1219200" y="1440873"/>
          <a:ext cx="10452099" cy="394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65434"/>
              </p:ext>
            </p:extLst>
          </p:nvPr>
        </p:nvGraphicFramePr>
        <p:xfrm>
          <a:off x="2516188" y="4668044"/>
          <a:ext cx="812958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r:id="rId5" imgW="8132769" imgH="676715" progId="Excel.Chart.8">
                  <p:embed/>
                </p:oleObj>
              </mc:Choice>
              <mc:Fallback>
                <p:oleObj r:id="rId5" imgW="8132769" imgH="676715" progId="Excel.Char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4668044"/>
                        <a:ext cx="8129587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472314"/>
              </p:ext>
            </p:extLst>
          </p:nvPr>
        </p:nvGraphicFramePr>
        <p:xfrm>
          <a:off x="2403960" y="4986338"/>
          <a:ext cx="3059113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23012"/>
              </p:ext>
            </p:extLst>
          </p:nvPr>
        </p:nvGraphicFramePr>
        <p:xfrm>
          <a:off x="8286750" y="5062939"/>
          <a:ext cx="3384550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78051"/>
              </p:ext>
            </p:extLst>
          </p:nvPr>
        </p:nvGraphicFramePr>
        <p:xfrm>
          <a:off x="5122786" y="5062939"/>
          <a:ext cx="3384550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8363" y="45551"/>
            <a:ext cx="923635" cy="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3521</TotalTime>
  <Words>1196</Words>
  <Application>Microsoft Office PowerPoint</Application>
  <PresentationFormat>Произвольный</PresentationFormat>
  <Paragraphs>420</Paragraphs>
  <Slides>41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Легкий дым</vt:lpstr>
      <vt:lpstr>Диаграмма Microsoft Excel</vt:lpstr>
      <vt:lpstr>Лист</vt:lpstr>
      <vt:lpstr>Итоги работы Государственного бюджетного учреждения здравоохранения Пермского края «Добрянская центральная районная больница» за 2019 год</vt:lpstr>
      <vt:lpstr>Задачи здравоохранения на 2019 год</vt:lpstr>
      <vt:lpstr>Структура ГБУЗ ПК «Добрянская ЦРБ»  в 2019 году</vt:lpstr>
      <vt:lpstr>Численность населения</vt:lpstr>
      <vt:lpstr> Коэффициент рождаемости и смертности  на 1 000 населения</vt:lpstr>
      <vt:lpstr>Структура общей смертности</vt:lpstr>
      <vt:lpstr>Летальность от ОИМ</vt:lpstr>
      <vt:lpstr>Смертность в трудоспособном возрасте от  всех причин на 100 000 населения</vt:lpstr>
      <vt:lpstr>Структура смертности в трудоспособном  возрасте,  %                               </vt:lpstr>
      <vt:lpstr>Структура смертности трудоспособного населения от болезней системы кровообращения за отчетный период 2019 года</vt:lpstr>
      <vt:lpstr>Структура смертности трудоспособного населения от злокачественных новообразований за отчетный период 2019 года</vt:lpstr>
      <vt:lpstr>Диспансеризация взрослого населения</vt:lpstr>
      <vt:lpstr>Выявленные заболевания в ходе диспансеризации взрослого населения в 2019 году</vt:lpstr>
      <vt:lpstr>Структура смертности трудоспособного населения от внешних причин за отчетный период 2019 года</vt:lpstr>
      <vt:lpstr>Число лиц, состоящих на учёте у нарколога </vt:lpstr>
      <vt:lpstr>Заболеваемость наркологическими расстройствами</vt:lpstr>
      <vt:lpstr>Маршрутизация рожениц</vt:lpstr>
      <vt:lpstr>Младенческая смертность на 1000 родившихся</vt:lpstr>
      <vt:lpstr>Структура младенческой смертности</vt:lpstr>
      <vt:lpstr>Презентация PowerPoint</vt:lpstr>
      <vt:lpstr>Структура общей заболеваемости </vt:lpstr>
      <vt:lpstr>Распространенность туберкулеза</vt:lpstr>
      <vt:lpstr>Профилактика ВИЧ-инфекции</vt:lpstr>
      <vt:lpstr>Онкологическая заболеваемость</vt:lpstr>
      <vt:lpstr>Запущенность онкологических заболеваний </vt:lpstr>
      <vt:lpstr>Первичная инвалидность трудоспособного населения, на 10 000 населения</vt:lpstr>
      <vt:lpstr>Структура первичного выхода на  инвалидность лиц трудоспособного возраста в 2019 г.</vt:lpstr>
      <vt:lpstr>Иммунизация населения</vt:lpstr>
      <vt:lpstr>Число пролеченных больных</vt:lpstr>
      <vt:lpstr>Госпитализаций на 1 000 населения</vt:lpstr>
      <vt:lpstr>Выполнение планового задания по ОМС</vt:lpstr>
      <vt:lpstr>Доступность медицинской помощи </vt:lpstr>
      <vt:lpstr>Кадры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Выездная работа ЛПУ</vt:lpstr>
      <vt:lpstr>Задачи здравоохранения на 2020 год: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Vedernikov</dc:creator>
  <cp:lastModifiedBy>User</cp:lastModifiedBy>
  <cp:revision>170</cp:revision>
  <cp:lastPrinted>2014-12-22T11:58:54Z</cp:lastPrinted>
  <dcterms:created xsi:type="dcterms:W3CDTF">2014-12-22T08:40:28Z</dcterms:created>
  <dcterms:modified xsi:type="dcterms:W3CDTF">2020-03-19T12:31:30Z</dcterms:modified>
</cp:coreProperties>
</file>